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9601200" cx="128016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24">
          <p15:clr>
            <a:srgbClr val="A4A3A4"/>
          </p15:clr>
        </p15:guide>
        <p15:guide id="2" pos="2966">
          <p15:clr>
            <a:srgbClr val="A4A3A4"/>
          </p15:clr>
        </p15:guide>
        <p15:guide id="3" pos="576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xLunv4D5rpNTvY22Dh5u/p0Y9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24" orient="horz"/>
        <p:guide pos="2966"/>
        <p:guide pos="57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960120" y="1571308"/>
            <a:ext cx="10881360" cy="334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354863" y="81122"/>
            <a:ext cx="6091873" cy="11041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6473031" y="3199289"/>
            <a:ext cx="8136573" cy="2760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872332" y="518954"/>
            <a:ext cx="8136573" cy="8121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73443" y="2393635"/>
            <a:ext cx="11041380" cy="39938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873443" y="6425250"/>
            <a:ext cx="11041380" cy="210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520"/>
              <a:buNone/>
              <a:defRPr sz="252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8801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64808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881777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81779" y="2353628"/>
            <a:ext cx="5415676" cy="11534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b="1" sz="3359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b="1" sz="252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881779" y="3507105"/>
            <a:ext cx="5415676" cy="5158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6480811" y="2353628"/>
            <a:ext cx="5442347" cy="11534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b="1" sz="3359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b="1" sz="252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6480811" y="3507105"/>
            <a:ext cx="5442347" cy="5158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Arial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1308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1pPr>
            <a:lvl2pPr indent="-477519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920"/>
              <a:buChar char="•"/>
              <a:defRPr sz="3920"/>
            </a:lvl2pPr>
            <a:lvl3pPr indent="-44196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3pPr>
            <a:lvl4pPr indent="-4064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indent="-4064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indent="-4064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indent="-4064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indent="-4064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indent="-4064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  <a:defRPr sz="196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Arial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Arial"/>
              <a:buNone/>
              <a:defRPr b="0" i="0" sz="44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920"/>
              <a:buFont typeface="Arial"/>
              <a:buNone/>
              <a:defRPr b="0" i="0" sz="3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b="0" i="0" sz="33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  <a:defRPr sz="196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60"/>
              <a:buFont typeface="Arial"/>
              <a:buNone/>
              <a:defRPr b="0" i="0" sz="6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77519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920"/>
              <a:buFont typeface="Arial"/>
              <a:buChar char="•"/>
              <a:defRPr b="0" i="0" sz="3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4196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b="0" i="0" sz="33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8619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862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862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862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862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862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59.png"/><Relationship Id="rId10" Type="http://schemas.openxmlformats.org/officeDocument/2006/relationships/image" Target="../media/image24.png"/><Relationship Id="rId1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1.png"/><Relationship Id="rId5" Type="http://schemas.openxmlformats.org/officeDocument/2006/relationships/image" Target="../media/image4.png"/><Relationship Id="rId6" Type="http://schemas.openxmlformats.org/officeDocument/2006/relationships/image" Target="../media/image77.png"/><Relationship Id="rId7" Type="http://schemas.openxmlformats.org/officeDocument/2006/relationships/image" Target="../media/image69.png"/><Relationship Id="rId8" Type="http://schemas.openxmlformats.org/officeDocument/2006/relationships/image" Target="../media/image66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0.png"/><Relationship Id="rId10" Type="http://schemas.openxmlformats.org/officeDocument/2006/relationships/image" Target="../media/image99.png"/><Relationship Id="rId13" Type="http://schemas.openxmlformats.org/officeDocument/2006/relationships/image" Target="../media/image103.png"/><Relationship Id="rId1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2.png"/><Relationship Id="rId14" Type="http://schemas.openxmlformats.org/officeDocument/2006/relationships/image" Target="../media/image102.png"/><Relationship Id="rId5" Type="http://schemas.openxmlformats.org/officeDocument/2006/relationships/image" Target="../media/image4.png"/><Relationship Id="rId6" Type="http://schemas.openxmlformats.org/officeDocument/2006/relationships/image" Target="../media/image63.png"/><Relationship Id="rId7" Type="http://schemas.openxmlformats.org/officeDocument/2006/relationships/image" Target="../media/image65.png"/><Relationship Id="rId8" Type="http://schemas.openxmlformats.org/officeDocument/2006/relationships/image" Target="../media/image64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7.png"/><Relationship Id="rId10" Type="http://schemas.openxmlformats.org/officeDocument/2006/relationships/image" Target="../media/image26.jp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0.jpg"/><Relationship Id="rId5" Type="http://schemas.openxmlformats.org/officeDocument/2006/relationships/image" Target="../media/image4.png"/><Relationship Id="rId6" Type="http://schemas.openxmlformats.org/officeDocument/2006/relationships/image" Target="../media/image76.png"/><Relationship Id="rId7" Type="http://schemas.openxmlformats.org/officeDocument/2006/relationships/image" Target="../media/image23.png"/><Relationship Id="rId8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73.png"/><Relationship Id="rId10" Type="http://schemas.openxmlformats.org/officeDocument/2006/relationships/image" Target="../media/image23.png"/><Relationship Id="rId13" Type="http://schemas.openxmlformats.org/officeDocument/2006/relationships/image" Target="../media/image75.png"/><Relationship Id="rId1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3.png"/><Relationship Id="rId15" Type="http://schemas.openxmlformats.org/officeDocument/2006/relationships/image" Target="../media/image34.png"/><Relationship Id="rId14" Type="http://schemas.openxmlformats.org/officeDocument/2006/relationships/image" Target="../media/image39.jpg"/><Relationship Id="rId17" Type="http://schemas.openxmlformats.org/officeDocument/2006/relationships/image" Target="../media/image21.jpg"/><Relationship Id="rId16" Type="http://schemas.openxmlformats.org/officeDocument/2006/relationships/image" Target="../media/image38.png"/><Relationship Id="rId5" Type="http://schemas.openxmlformats.org/officeDocument/2006/relationships/image" Target="../media/image4.png"/><Relationship Id="rId6" Type="http://schemas.openxmlformats.org/officeDocument/2006/relationships/image" Target="../media/image74.png"/><Relationship Id="rId18" Type="http://schemas.openxmlformats.org/officeDocument/2006/relationships/image" Target="../media/image79.jpg"/><Relationship Id="rId7" Type="http://schemas.openxmlformats.org/officeDocument/2006/relationships/image" Target="../media/image55.png"/><Relationship Id="rId8" Type="http://schemas.openxmlformats.org/officeDocument/2006/relationships/image" Target="../media/image71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80.jpg"/><Relationship Id="rId10" Type="http://schemas.openxmlformats.org/officeDocument/2006/relationships/image" Target="../media/image35.png"/><Relationship Id="rId13" Type="http://schemas.openxmlformats.org/officeDocument/2006/relationships/image" Target="../media/image22.png"/><Relationship Id="rId1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4.png"/><Relationship Id="rId15" Type="http://schemas.openxmlformats.org/officeDocument/2006/relationships/image" Target="../media/image85.png"/><Relationship Id="rId14" Type="http://schemas.openxmlformats.org/officeDocument/2006/relationships/image" Target="../media/image31.png"/><Relationship Id="rId17" Type="http://schemas.openxmlformats.org/officeDocument/2006/relationships/image" Target="../media/image82.png"/><Relationship Id="rId16" Type="http://schemas.openxmlformats.org/officeDocument/2006/relationships/image" Target="../media/image29.png"/><Relationship Id="rId5" Type="http://schemas.openxmlformats.org/officeDocument/2006/relationships/image" Target="../media/image4.png"/><Relationship Id="rId6" Type="http://schemas.openxmlformats.org/officeDocument/2006/relationships/image" Target="../media/image97.png"/><Relationship Id="rId18" Type="http://schemas.openxmlformats.org/officeDocument/2006/relationships/image" Target="../media/image87.jpg"/><Relationship Id="rId7" Type="http://schemas.openxmlformats.org/officeDocument/2006/relationships/image" Target="../media/image83.png"/><Relationship Id="rId8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88.png"/><Relationship Id="rId10" Type="http://schemas.openxmlformats.org/officeDocument/2006/relationships/image" Target="../media/image30.jpg"/><Relationship Id="rId13" Type="http://schemas.openxmlformats.org/officeDocument/2006/relationships/image" Target="../media/image96.jpg"/><Relationship Id="rId1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4.png"/><Relationship Id="rId5" Type="http://schemas.openxmlformats.org/officeDocument/2006/relationships/image" Target="../media/image4.png"/><Relationship Id="rId6" Type="http://schemas.openxmlformats.org/officeDocument/2006/relationships/image" Target="../media/image69.png"/><Relationship Id="rId7" Type="http://schemas.openxmlformats.org/officeDocument/2006/relationships/image" Target="../media/image98.png"/><Relationship Id="rId8" Type="http://schemas.openxmlformats.org/officeDocument/2006/relationships/image" Target="../media/image89.jp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3.png"/><Relationship Id="rId10" Type="http://schemas.openxmlformats.org/officeDocument/2006/relationships/image" Target="../media/image91.png"/><Relationship Id="rId13" Type="http://schemas.openxmlformats.org/officeDocument/2006/relationships/image" Target="../media/image92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0.jpg"/><Relationship Id="rId15" Type="http://schemas.openxmlformats.org/officeDocument/2006/relationships/image" Target="../media/image93.jpg"/><Relationship Id="rId14" Type="http://schemas.openxmlformats.org/officeDocument/2006/relationships/image" Target="../media/image95.jpg"/><Relationship Id="rId5" Type="http://schemas.openxmlformats.org/officeDocument/2006/relationships/image" Target="../media/image4.png"/><Relationship Id="rId6" Type="http://schemas.openxmlformats.org/officeDocument/2006/relationships/image" Target="../media/image94.png"/><Relationship Id="rId7" Type="http://schemas.openxmlformats.org/officeDocument/2006/relationships/image" Target="../media/image38.png"/><Relationship Id="rId8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.png"/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21" Type="http://schemas.openxmlformats.org/officeDocument/2006/relationships/image" Target="../media/image16.jpg"/><Relationship Id="rId13" Type="http://schemas.openxmlformats.org/officeDocument/2006/relationships/image" Target="../media/image12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5" Type="http://schemas.openxmlformats.org/officeDocument/2006/relationships/image" Target="../media/image10.png"/><Relationship Id="rId14" Type="http://schemas.openxmlformats.org/officeDocument/2006/relationships/image" Target="../media/image13.png"/><Relationship Id="rId17" Type="http://schemas.openxmlformats.org/officeDocument/2006/relationships/image" Target="../media/image15.png"/><Relationship Id="rId16" Type="http://schemas.openxmlformats.org/officeDocument/2006/relationships/image" Target="../media/image11.png"/><Relationship Id="rId5" Type="http://schemas.openxmlformats.org/officeDocument/2006/relationships/image" Target="../media/image4.png"/><Relationship Id="rId19" Type="http://schemas.openxmlformats.org/officeDocument/2006/relationships/image" Target="../media/image18.png"/><Relationship Id="rId6" Type="http://schemas.openxmlformats.org/officeDocument/2006/relationships/image" Target="../media/image25.png"/><Relationship Id="rId18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24.png"/><Relationship Id="rId13" Type="http://schemas.openxmlformats.org/officeDocument/2006/relationships/image" Target="../media/image26.jp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5" Type="http://schemas.openxmlformats.org/officeDocument/2006/relationships/image" Target="../media/image4.png"/><Relationship Id="rId6" Type="http://schemas.openxmlformats.org/officeDocument/2006/relationships/image" Target="../media/image36.png"/><Relationship Id="rId7" Type="http://schemas.openxmlformats.org/officeDocument/2006/relationships/image" Target="../media/image38.png"/><Relationship Id="rId8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31.png"/><Relationship Id="rId13" Type="http://schemas.openxmlformats.org/officeDocument/2006/relationships/image" Target="../media/image30.jp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32.png"/><Relationship Id="rId7" Type="http://schemas.openxmlformats.org/officeDocument/2006/relationships/image" Target="../media/image27.png"/><Relationship Id="rId8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42.jpg"/><Relationship Id="rId11" Type="http://schemas.openxmlformats.org/officeDocument/2006/relationships/image" Target="../media/image35.png"/><Relationship Id="rId22" Type="http://schemas.openxmlformats.org/officeDocument/2006/relationships/image" Target="../media/image45.png"/><Relationship Id="rId10" Type="http://schemas.openxmlformats.org/officeDocument/2006/relationships/image" Target="../media/image34.png"/><Relationship Id="rId21" Type="http://schemas.openxmlformats.org/officeDocument/2006/relationships/image" Target="../media/image44.jpg"/><Relationship Id="rId13" Type="http://schemas.openxmlformats.org/officeDocument/2006/relationships/image" Target="../media/image37.png"/><Relationship Id="rId1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2.png"/><Relationship Id="rId15" Type="http://schemas.openxmlformats.org/officeDocument/2006/relationships/image" Target="../media/image52.png"/><Relationship Id="rId14" Type="http://schemas.openxmlformats.org/officeDocument/2006/relationships/image" Target="../media/image48.png"/><Relationship Id="rId17" Type="http://schemas.openxmlformats.org/officeDocument/2006/relationships/image" Target="../media/image46.png"/><Relationship Id="rId16" Type="http://schemas.openxmlformats.org/officeDocument/2006/relationships/image" Target="../media/image39.jpg"/><Relationship Id="rId5" Type="http://schemas.openxmlformats.org/officeDocument/2006/relationships/image" Target="../media/image4.png"/><Relationship Id="rId19" Type="http://schemas.openxmlformats.org/officeDocument/2006/relationships/image" Target="../media/image43.png"/><Relationship Id="rId6" Type="http://schemas.openxmlformats.org/officeDocument/2006/relationships/image" Target="../media/image47.png"/><Relationship Id="rId18" Type="http://schemas.openxmlformats.org/officeDocument/2006/relationships/image" Target="../media/image41.png"/><Relationship Id="rId7" Type="http://schemas.openxmlformats.org/officeDocument/2006/relationships/image" Target="../media/image53.png"/><Relationship Id="rId8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0.png"/><Relationship Id="rId7" Type="http://schemas.openxmlformats.org/officeDocument/2006/relationships/image" Target="../media/image49.png"/><Relationship Id="rId8" Type="http://schemas.openxmlformats.org/officeDocument/2006/relationships/image" Target="../media/image5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60.png"/><Relationship Id="rId7" Type="http://schemas.openxmlformats.org/officeDocument/2006/relationships/image" Target="../media/image72.png"/><Relationship Id="rId8" Type="http://schemas.openxmlformats.org/officeDocument/2006/relationships/image" Target="../media/image78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56.png"/><Relationship Id="rId10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7.png"/><Relationship Id="rId5" Type="http://schemas.openxmlformats.org/officeDocument/2006/relationships/image" Target="../media/image4.png"/><Relationship Id="rId6" Type="http://schemas.openxmlformats.org/officeDocument/2006/relationships/image" Target="../media/image61.png"/><Relationship Id="rId7" Type="http://schemas.openxmlformats.org/officeDocument/2006/relationships/image" Target="../media/image55.png"/><Relationship Id="rId8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763485" y="1607682"/>
            <a:ext cx="9274629" cy="72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ENHANCED CLEANING</a:t>
            </a:r>
            <a:endParaRPr b="1" i="0" sz="3600" u="none" cap="none" strike="noStrike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 flipH="1" rot="10800000">
            <a:off x="0" y="2551664"/>
            <a:ext cx="12801600" cy="101366"/>
          </a:xfrm>
          <a:prstGeom prst="rect">
            <a:avLst/>
          </a:prstGeom>
          <a:solidFill>
            <a:srgbClr val="D8672F"/>
          </a:solidFill>
          <a:ln>
            <a:noFill/>
          </a:ln>
        </p:spPr>
        <p:txBody>
          <a:bodyPr anchorCtr="0" anchor="ctr" bIns="44300" lIns="88625" spcFirstLastPara="1" rIns="88625" wrap="square" tIns="4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4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5445604" y="599204"/>
            <a:ext cx="1972491" cy="734156"/>
            <a:chOff x="5068389" y="398410"/>
            <a:chExt cx="2744206" cy="1021387"/>
          </a:xfrm>
        </p:grpSpPr>
        <p:pic>
          <p:nvPicPr>
            <p:cNvPr id="91" name="Google Shape;91;p1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5068389" y="398410"/>
              <a:ext cx="1045029" cy="102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GB_div_diversey_holding_shape_small.eps" id="92" name="Google Shape;92;p1"/>
            <p:cNvPicPr preferRelativeResize="0"/>
            <p:nvPr/>
          </p:nvPicPr>
          <p:blipFill rotWithShape="1">
            <a:blip r:embed="rId4">
              <a:alphaModFix/>
            </a:blip>
            <a:srcRect b="26919" l="21521" r="19199" t="27071"/>
            <a:stretch/>
          </p:blipFill>
          <p:spPr>
            <a:xfrm>
              <a:off x="6640204" y="577161"/>
              <a:ext cx="1172391" cy="6638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3" name="Google Shape;93;p1"/>
            <p:cNvCxnSpPr/>
            <p:nvPr/>
          </p:nvCxnSpPr>
          <p:spPr>
            <a:xfrm>
              <a:off x="6400801" y="647878"/>
              <a:ext cx="0" cy="522449"/>
            </a:xfrm>
            <a:prstGeom prst="straightConnector1">
              <a:avLst/>
            </a:prstGeom>
            <a:noFill/>
            <a:ln cap="flat" cmpd="sng" w="952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4" name="Google Shape;94;p1"/>
          <p:cNvSpPr txBox="1"/>
          <p:nvPr/>
        </p:nvSpPr>
        <p:spPr>
          <a:xfrm>
            <a:off x="914400" y="2915863"/>
            <a:ext cx="10990002" cy="586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Key touchpoints disinfection</a:t>
            </a:r>
            <a:endParaRPr/>
          </a:p>
        </p:txBody>
      </p:sp>
      <p:grpSp>
        <p:nvGrpSpPr>
          <p:cNvPr id="95" name="Google Shape;95;p1"/>
          <p:cNvGrpSpPr/>
          <p:nvPr/>
        </p:nvGrpSpPr>
        <p:grpSpPr>
          <a:xfrm>
            <a:off x="918011" y="4167598"/>
            <a:ext cx="11161518" cy="1667812"/>
            <a:chOff x="3612" y="356383"/>
            <a:chExt cx="11161518" cy="1667812"/>
          </a:xfrm>
        </p:grpSpPr>
        <p:sp>
          <p:nvSpPr>
            <p:cNvPr id="96" name="Google Shape;96;p1"/>
            <p:cNvSpPr/>
            <p:nvPr/>
          </p:nvSpPr>
          <p:spPr>
            <a:xfrm>
              <a:off x="3612" y="356383"/>
              <a:ext cx="1282933" cy="769759"/>
            </a:xfrm>
            <a:prstGeom prst="rect">
              <a:avLst/>
            </a:prstGeom>
            <a:noFill/>
            <a:ln cap="flat" cmpd="sng" w="2857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3612" y="356383"/>
              <a:ext cx="1282933" cy="769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Entrance</a:t>
              </a:r>
              <a:endParaRPr b="0" i="0" sz="1400" u="none" cap="none" strike="noStrik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414839" y="356383"/>
              <a:ext cx="1282933" cy="769759"/>
            </a:xfrm>
            <a:prstGeom prst="rect">
              <a:avLst/>
            </a:prstGeom>
            <a:noFill/>
            <a:ln cap="flat" cmpd="sng" w="2857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1414839" y="356383"/>
              <a:ext cx="1282933" cy="769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Reception &amp; lobby</a:t>
              </a:r>
              <a:endParaRPr b="0" i="0" sz="1400" u="none" cap="none" strike="noStrik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2826065" y="356383"/>
              <a:ext cx="1282933" cy="769759"/>
            </a:xfrm>
            <a:prstGeom prst="rect">
              <a:avLst/>
            </a:prstGeom>
            <a:noFill/>
            <a:ln cap="flat" cmpd="sng" w="2857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 txBox="1"/>
            <p:nvPr/>
          </p:nvSpPr>
          <p:spPr>
            <a:xfrm>
              <a:off x="2826065" y="356383"/>
              <a:ext cx="1282933" cy="769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Luggage room</a:t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237291" y="356383"/>
              <a:ext cx="1282933" cy="769759"/>
            </a:xfrm>
            <a:prstGeom prst="rect">
              <a:avLst/>
            </a:prstGeom>
            <a:noFill/>
            <a:ln cap="flat" cmpd="sng" w="2857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 txBox="1"/>
            <p:nvPr/>
          </p:nvSpPr>
          <p:spPr>
            <a:xfrm>
              <a:off x="4237291" y="356383"/>
              <a:ext cx="1282933" cy="769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Public washrooms</a:t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5648518" y="356383"/>
              <a:ext cx="1282933" cy="769759"/>
            </a:xfrm>
            <a:prstGeom prst="rect">
              <a:avLst/>
            </a:prstGeom>
            <a:noFill/>
            <a:ln cap="flat" cmpd="sng" w="2857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5648518" y="356383"/>
              <a:ext cx="1282933" cy="769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Guest room</a:t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7059744" y="356383"/>
              <a:ext cx="1282933" cy="769759"/>
            </a:xfrm>
            <a:prstGeom prst="rect">
              <a:avLst/>
            </a:prstGeom>
            <a:noFill/>
            <a:ln cap="flat" cmpd="sng" w="2857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 txBox="1"/>
            <p:nvPr/>
          </p:nvSpPr>
          <p:spPr>
            <a:xfrm>
              <a:off x="7059744" y="356383"/>
              <a:ext cx="1282933" cy="769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Kitchen</a:t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8470970" y="356383"/>
              <a:ext cx="1282933" cy="769759"/>
            </a:xfrm>
            <a:prstGeom prst="rect">
              <a:avLst/>
            </a:prstGeom>
            <a:noFill/>
            <a:ln cap="flat" cmpd="sng" w="2857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8470970" y="356383"/>
              <a:ext cx="1282933" cy="769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Restaurant &amp; bar</a:t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9882197" y="356383"/>
              <a:ext cx="1282933" cy="769759"/>
            </a:xfrm>
            <a:prstGeom prst="rect">
              <a:avLst/>
            </a:prstGeom>
            <a:noFill/>
            <a:ln cap="flat" cmpd="sng" w="2857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9882197" y="356383"/>
              <a:ext cx="1282933" cy="769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Fitness area</a:t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709226" y="1254436"/>
              <a:ext cx="1282933" cy="769759"/>
            </a:xfrm>
            <a:prstGeom prst="rect">
              <a:avLst/>
            </a:prstGeom>
            <a:noFill/>
            <a:ln cap="flat" cmpd="sng" w="2857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 txBox="1"/>
            <p:nvPr/>
          </p:nvSpPr>
          <p:spPr>
            <a:xfrm>
              <a:off x="709226" y="1254436"/>
              <a:ext cx="1282933" cy="769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Pool area</a:t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2120452" y="1254436"/>
              <a:ext cx="1282933" cy="769759"/>
            </a:xfrm>
            <a:prstGeom prst="rect">
              <a:avLst/>
            </a:prstGeom>
            <a:noFill/>
            <a:ln cap="flat" cmpd="sng" w="2857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 txBox="1"/>
            <p:nvPr/>
          </p:nvSpPr>
          <p:spPr>
            <a:xfrm>
              <a:off x="2120452" y="1254436"/>
              <a:ext cx="1282933" cy="769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Kids club</a:t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531678" y="1254436"/>
              <a:ext cx="1282933" cy="769759"/>
            </a:xfrm>
            <a:prstGeom prst="rect">
              <a:avLst/>
            </a:prstGeom>
            <a:noFill/>
            <a:ln cap="flat" cmpd="sng" w="2857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 txBox="1"/>
            <p:nvPr/>
          </p:nvSpPr>
          <p:spPr>
            <a:xfrm>
              <a:off x="3531678" y="1254436"/>
              <a:ext cx="1282933" cy="769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Conference / Meeting room</a:t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4942904" y="1254436"/>
              <a:ext cx="1282933" cy="769759"/>
            </a:xfrm>
            <a:prstGeom prst="rect">
              <a:avLst/>
            </a:prstGeom>
            <a:noFill/>
            <a:ln cap="flat" cmpd="sng" w="2857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 txBox="1"/>
            <p:nvPr/>
          </p:nvSpPr>
          <p:spPr>
            <a:xfrm>
              <a:off x="4942904" y="1254436"/>
              <a:ext cx="1282933" cy="769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Club lounge</a:t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6354131" y="1254436"/>
              <a:ext cx="1282933" cy="769759"/>
            </a:xfrm>
            <a:prstGeom prst="rect">
              <a:avLst/>
            </a:prstGeom>
            <a:noFill/>
            <a:ln cap="flat" cmpd="sng" w="2857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 txBox="1"/>
            <p:nvPr/>
          </p:nvSpPr>
          <p:spPr>
            <a:xfrm>
              <a:off x="6354131" y="1254436"/>
              <a:ext cx="1282933" cy="769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Colleague facilities</a:t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7765357" y="1254436"/>
              <a:ext cx="1282933" cy="769759"/>
            </a:xfrm>
            <a:prstGeom prst="rect">
              <a:avLst/>
            </a:prstGeom>
            <a:noFill/>
            <a:ln cap="flat" cmpd="sng" w="2857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 txBox="1"/>
            <p:nvPr/>
          </p:nvSpPr>
          <p:spPr>
            <a:xfrm>
              <a:off x="7765357" y="1254436"/>
              <a:ext cx="1282933" cy="769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Laundry</a:t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9176583" y="1254436"/>
              <a:ext cx="1282933" cy="769759"/>
            </a:xfrm>
            <a:prstGeom prst="rect">
              <a:avLst/>
            </a:prstGeom>
            <a:noFill/>
            <a:ln cap="flat" cmpd="sng" w="19050">
              <a:solidFill>
                <a:srgbClr val="777A7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 txBox="1"/>
            <p:nvPr/>
          </p:nvSpPr>
          <p:spPr>
            <a:xfrm>
              <a:off x="9176583" y="1254436"/>
              <a:ext cx="1282933" cy="769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77A79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Spa treatment room</a:t>
              </a:r>
              <a:endParaRPr/>
            </a:p>
          </p:txBody>
        </p:sp>
      </p:grpSp>
      <p:sp>
        <p:nvSpPr>
          <p:cNvPr id="126" name="Google Shape;126;p1"/>
          <p:cNvSpPr/>
          <p:nvPr/>
        </p:nvSpPr>
        <p:spPr>
          <a:xfrm>
            <a:off x="914399" y="8235422"/>
            <a:ext cx="111687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Please ensure the cleaning products you are using are effective against SARS-CoV-2 according to the European test EN14476 or your Local Authority’s recommendations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"/>
          <p:cNvSpPr txBox="1"/>
          <p:nvPr/>
        </p:nvSpPr>
        <p:spPr>
          <a:xfrm>
            <a:off x="1763485" y="1607682"/>
            <a:ext cx="9274629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POOL AREA - DISINFECTION</a:t>
            </a:r>
            <a:endParaRPr b="1" sz="28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0"/>
          <p:cNvSpPr/>
          <p:nvPr/>
        </p:nvSpPr>
        <p:spPr>
          <a:xfrm flipH="1" rot="10800000">
            <a:off x="-1" y="2364196"/>
            <a:ext cx="12801600" cy="101366"/>
          </a:xfrm>
          <a:prstGeom prst="rect">
            <a:avLst/>
          </a:prstGeom>
          <a:solidFill>
            <a:srgbClr val="D8672F"/>
          </a:solidFill>
          <a:ln>
            <a:noFill/>
          </a:ln>
        </p:spPr>
        <p:txBody>
          <a:bodyPr anchorCtr="0" anchor="ctr" bIns="44300" lIns="88625" spcFirstLastPara="1" rIns="88625" wrap="square" tIns="4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5" name="Google Shape;625;p10"/>
          <p:cNvGrpSpPr/>
          <p:nvPr/>
        </p:nvGrpSpPr>
        <p:grpSpPr>
          <a:xfrm>
            <a:off x="5445604" y="599204"/>
            <a:ext cx="1972491" cy="734156"/>
            <a:chOff x="5068389" y="398410"/>
            <a:chExt cx="2744206" cy="1021387"/>
          </a:xfrm>
        </p:grpSpPr>
        <p:pic>
          <p:nvPicPr>
            <p:cNvPr id="626" name="Google Shape;626;p10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5068389" y="398410"/>
              <a:ext cx="1045029" cy="102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GB_div_diversey_holding_shape_small.eps" id="627" name="Google Shape;627;p10"/>
            <p:cNvPicPr preferRelativeResize="0"/>
            <p:nvPr/>
          </p:nvPicPr>
          <p:blipFill rotWithShape="1">
            <a:blip r:embed="rId4">
              <a:alphaModFix/>
            </a:blip>
            <a:srcRect b="26919" l="21521" r="19199" t="27071"/>
            <a:stretch/>
          </p:blipFill>
          <p:spPr>
            <a:xfrm>
              <a:off x="6640204" y="577161"/>
              <a:ext cx="1172391" cy="6638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28" name="Google Shape;628;p10"/>
            <p:cNvCxnSpPr/>
            <p:nvPr/>
          </p:nvCxnSpPr>
          <p:spPr>
            <a:xfrm>
              <a:off x="6400801" y="647878"/>
              <a:ext cx="0" cy="522449"/>
            </a:xfrm>
            <a:prstGeom prst="straightConnector1">
              <a:avLst/>
            </a:prstGeom>
            <a:noFill/>
            <a:ln cap="flat" cmpd="sng" w="952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29" name="Google Shape;629;p10"/>
          <p:cNvSpPr/>
          <p:nvPr/>
        </p:nvSpPr>
        <p:spPr>
          <a:xfrm>
            <a:off x="694501" y="2747674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KEY TOUCHPOINTS</a:t>
            </a:r>
            <a:endParaRPr/>
          </a:p>
        </p:txBody>
      </p:sp>
      <p:sp>
        <p:nvSpPr>
          <p:cNvPr id="630" name="Google Shape;630;p10"/>
          <p:cNvSpPr/>
          <p:nvPr/>
        </p:nvSpPr>
        <p:spPr>
          <a:xfrm>
            <a:off x="3903235" y="2784883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PRODUCT</a:t>
            </a:r>
            <a:endParaRPr/>
          </a:p>
        </p:txBody>
      </p:sp>
      <p:cxnSp>
        <p:nvCxnSpPr>
          <p:cNvPr id="631" name="Google Shape;631;p10"/>
          <p:cNvCxnSpPr/>
          <p:nvPr/>
        </p:nvCxnSpPr>
        <p:spPr>
          <a:xfrm>
            <a:off x="772879" y="3125416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10"/>
          <p:cNvCxnSpPr/>
          <p:nvPr/>
        </p:nvCxnSpPr>
        <p:spPr>
          <a:xfrm>
            <a:off x="3981613" y="3174884"/>
            <a:ext cx="237729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3" name="Google Shape;633;p10"/>
          <p:cNvSpPr/>
          <p:nvPr/>
        </p:nvSpPr>
        <p:spPr>
          <a:xfrm>
            <a:off x="3893180" y="7278857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PROCESS</a:t>
            </a:r>
            <a:endParaRPr/>
          </a:p>
        </p:txBody>
      </p:sp>
      <p:cxnSp>
        <p:nvCxnSpPr>
          <p:cNvPr id="634" name="Google Shape;634;p10"/>
          <p:cNvCxnSpPr/>
          <p:nvPr/>
        </p:nvCxnSpPr>
        <p:spPr>
          <a:xfrm>
            <a:off x="3934470" y="7664771"/>
            <a:ext cx="540930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5" name="Google Shape;635;p10"/>
          <p:cNvSpPr/>
          <p:nvPr/>
        </p:nvSpPr>
        <p:spPr>
          <a:xfrm>
            <a:off x="3874156" y="7738093"/>
            <a:ext cx="7930982" cy="824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 &amp; put on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 the key touchpoints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Dispose of dirty cloths in the laundry bag 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Discard used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</a:t>
            </a:r>
            <a:endParaRPr/>
          </a:p>
        </p:txBody>
      </p:sp>
      <p:sp>
        <p:nvSpPr>
          <p:cNvPr id="636" name="Google Shape;636;p10"/>
          <p:cNvSpPr/>
          <p:nvPr/>
        </p:nvSpPr>
        <p:spPr>
          <a:xfrm>
            <a:off x="761999" y="9119434"/>
            <a:ext cx="1143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Check PIS, SDS for detailed information http://sds.diversey.com | Use biocides safely. Always read the label and product information before use </a:t>
            </a:r>
            <a:endParaRPr/>
          </a:p>
        </p:txBody>
      </p:sp>
      <p:sp>
        <p:nvSpPr>
          <p:cNvPr id="637" name="Google Shape;637;p10"/>
          <p:cNvSpPr/>
          <p:nvPr/>
        </p:nvSpPr>
        <p:spPr>
          <a:xfrm>
            <a:off x="668622" y="7315212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WHEN TO DO IT</a:t>
            </a:r>
            <a:endParaRPr/>
          </a:p>
        </p:txBody>
      </p:sp>
      <p:cxnSp>
        <p:nvCxnSpPr>
          <p:cNvPr id="638" name="Google Shape;638;p10"/>
          <p:cNvCxnSpPr/>
          <p:nvPr/>
        </p:nvCxnSpPr>
        <p:spPr>
          <a:xfrm>
            <a:off x="751380" y="7682021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9" name="Google Shape;639;p10"/>
          <p:cNvSpPr/>
          <p:nvPr/>
        </p:nvSpPr>
        <p:spPr>
          <a:xfrm>
            <a:off x="1521195" y="7806229"/>
            <a:ext cx="1919009" cy="73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Every hour</a:t>
            </a:r>
            <a:endParaRPr b="1"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0" name="Google Shape;640;p10"/>
          <p:cNvGrpSpPr/>
          <p:nvPr/>
        </p:nvGrpSpPr>
        <p:grpSpPr>
          <a:xfrm>
            <a:off x="775198" y="7821126"/>
            <a:ext cx="658368" cy="670451"/>
            <a:chOff x="4046181" y="5883345"/>
            <a:chExt cx="658368" cy="670451"/>
          </a:xfrm>
        </p:grpSpPr>
        <p:sp>
          <p:nvSpPr>
            <p:cNvPr id="641" name="Google Shape;641;p10"/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2" name="Google Shape;642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3" name="Google Shape;643;p10"/>
          <p:cNvSpPr/>
          <p:nvPr/>
        </p:nvSpPr>
        <p:spPr>
          <a:xfrm>
            <a:off x="8079613" y="5948054"/>
            <a:ext cx="480060" cy="248365"/>
          </a:xfrm>
          <a:prstGeom prst="rect">
            <a:avLst/>
          </a:prstGeom>
          <a:noFill/>
          <a:ln>
            <a:noFill/>
          </a:ln>
        </p:spPr>
        <p:txBody>
          <a:bodyPr anchorCtr="0" anchor="t" bIns="48000" lIns="96000" spcFirstLastPara="1" rIns="96000" wrap="square" tIns="4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4" name="Google Shape;644;p10"/>
          <p:cNvGrpSpPr/>
          <p:nvPr/>
        </p:nvGrpSpPr>
        <p:grpSpPr>
          <a:xfrm>
            <a:off x="3952864" y="3488107"/>
            <a:ext cx="3192571" cy="1780167"/>
            <a:chOff x="4607253" y="3356577"/>
            <a:chExt cx="3192571" cy="1780167"/>
          </a:xfrm>
        </p:grpSpPr>
        <p:sp>
          <p:nvSpPr>
            <p:cNvPr id="645" name="Google Shape;645;p10"/>
            <p:cNvSpPr/>
            <p:nvPr/>
          </p:nvSpPr>
          <p:spPr>
            <a:xfrm>
              <a:off x="5177410" y="3376984"/>
              <a:ext cx="2622414" cy="1040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Short contact time</a:t>
              </a:r>
              <a:endParaRPr/>
            </a:p>
            <a:p>
              <a:pPr indent="-171450" lvl="0" marL="171450" marR="0" rtl="0" algn="l">
                <a:spcBef>
                  <a:spcPts val="28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Perfume free</a:t>
              </a:r>
              <a:endParaRPr/>
            </a:p>
            <a:p>
              <a:pPr indent="-171450" lvl="0" marL="171450" marR="0" rtl="0" algn="l">
                <a:spcBef>
                  <a:spcPts val="28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Effective against  SARS-CoV-2</a:t>
              </a:r>
              <a:endParaRPr/>
            </a:p>
          </p:txBody>
        </p:sp>
        <p:grpSp>
          <p:nvGrpSpPr>
            <p:cNvPr id="646" name="Google Shape;646;p10"/>
            <p:cNvGrpSpPr/>
            <p:nvPr/>
          </p:nvGrpSpPr>
          <p:grpSpPr>
            <a:xfrm>
              <a:off x="4607253" y="3356577"/>
              <a:ext cx="569740" cy="781026"/>
              <a:chOff x="6778698" y="5813279"/>
              <a:chExt cx="569740" cy="781026"/>
            </a:xfrm>
          </p:grpSpPr>
          <p:sp>
            <p:nvSpPr>
              <p:cNvPr id="647" name="Google Shape;647;p10"/>
              <p:cNvSpPr/>
              <p:nvPr/>
            </p:nvSpPr>
            <p:spPr>
              <a:xfrm>
                <a:off x="6778698" y="5813279"/>
                <a:ext cx="458390" cy="701754"/>
              </a:xfrm>
              <a:custGeom>
                <a:rect b="b" l="l" r="r" t="t"/>
                <a:pathLst>
                  <a:path extrusionOk="0" h="1268" w="828">
                    <a:moveTo>
                      <a:pt x="11" y="150"/>
                    </a:moveTo>
                    <a:lnTo>
                      <a:pt x="11" y="150"/>
                    </a:lnTo>
                    <a:lnTo>
                      <a:pt x="0" y="301"/>
                    </a:lnTo>
                    <a:lnTo>
                      <a:pt x="0" y="1078"/>
                    </a:lnTo>
                    <a:cubicBezTo>
                      <a:pt x="0" y="1095"/>
                      <a:pt x="3" y="1111"/>
                      <a:pt x="7" y="1128"/>
                    </a:cubicBezTo>
                    <a:lnTo>
                      <a:pt x="26" y="1203"/>
                    </a:lnTo>
                    <a:cubicBezTo>
                      <a:pt x="36" y="1241"/>
                      <a:pt x="71" y="1268"/>
                      <a:pt x="110" y="1268"/>
                    </a:cubicBezTo>
                    <a:lnTo>
                      <a:pt x="712" y="1268"/>
                    </a:lnTo>
                    <a:cubicBezTo>
                      <a:pt x="751" y="1268"/>
                      <a:pt x="785" y="1242"/>
                      <a:pt x="796" y="1206"/>
                    </a:cubicBezTo>
                    <a:lnTo>
                      <a:pt x="819" y="1126"/>
                    </a:lnTo>
                    <a:cubicBezTo>
                      <a:pt x="825" y="1107"/>
                      <a:pt x="828" y="1088"/>
                      <a:pt x="828" y="1069"/>
                    </a:cubicBezTo>
                    <a:lnTo>
                      <a:pt x="828" y="315"/>
                    </a:lnTo>
                    <a:cubicBezTo>
                      <a:pt x="828" y="306"/>
                      <a:pt x="827" y="297"/>
                      <a:pt x="825" y="288"/>
                    </a:cubicBezTo>
                    <a:lnTo>
                      <a:pt x="802" y="177"/>
                    </a:lnTo>
                    <a:cubicBezTo>
                      <a:pt x="800" y="165"/>
                      <a:pt x="796" y="154"/>
                      <a:pt x="790" y="143"/>
                    </a:cubicBezTo>
                    <a:lnTo>
                      <a:pt x="743" y="52"/>
                    </a:lnTo>
                    <a:cubicBezTo>
                      <a:pt x="730" y="26"/>
                      <a:pt x="703" y="10"/>
                      <a:pt x="674" y="10"/>
                    </a:cubicBezTo>
                    <a:lnTo>
                      <a:pt x="360" y="10"/>
                    </a:lnTo>
                    <a:cubicBezTo>
                      <a:pt x="333" y="10"/>
                      <a:pt x="308" y="24"/>
                      <a:pt x="294" y="47"/>
                    </a:cubicBezTo>
                    <a:lnTo>
                      <a:pt x="256" y="106"/>
                    </a:lnTo>
                    <a:cubicBezTo>
                      <a:pt x="253" y="112"/>
                      <a:pt x="245" y="111"/>
                      <a:pt x="242" y="105"/>
                    </a:cubicBezTo>
                    <a:lnTo>
                      <a:pt x="215" y="53"/>
                    </a:lnTo>
                    <a:lnTo>
                      <a:pt x="215" y="0"/>
                    </a:lnTo>
                    <a:lnTo>
                      <a:pt x="43" y="0"/>
                    </a:lnTo>
                    <a:lnTo>
                      <a:pt x="43" y="41"/>
                    </a:lnTo>
                    <a:cubicBezTo>
                      <a:pt x="43" y="51"/>
                      <a:pt x="41" y="60"/>
                      <a:pt x="38" y="69"/>
                    </a:cubicBezTo>
                    <a:lnTo>
                      <a:pt x="21" y="110"/>
                    </a:lnTo>
                    <a:cubicBezTo>
                      <a:pt x="16" y="123"/>
                      <a:pt x="12" y="136"/>
                      <a:pt x="11" y="150"/>
                    </a:cubicBezTo>
                    <a:lnTo>
                      <a:pt x="11" y="15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0"/>
              <p:cNvSpPr/>
              <p:nvPr/>
            </p:nvSpPr>
            <p:spPr>
              <a:xfrm>
                <a:off x="6982056" y="5844948"/>
                <a:ext cx="171688" cy="60008"/>
              </a:xfrm>
              <a:custGeom>
                <a:rect b="b" l="l" r="r" t="t"/>
                <a:pathLst>
                  <a:path extrusionOk="0" h="109" w="312">
                    <a:moveTo>
                      <a:pt x="257" y="109"/>
                    </a:moveTo>
                    <a:lnTo>
                      <a:pt x="257" y="109"/>
                    </a:lnTo>
                    <a:lnTo>
                      <a:pt x="54" y="109"/>
                    </a:lnTo>
                    <a:cubicBezTo>
                      <a:pt x="24" y="109"/>
                      <a:pt x="0" y="85"/>
                      <a:pt x="0" y="55"/>
                    </a:cubicBezTo>
                    <a:lnTo>
                      <a:pt x="0" y="55"/>
                    </a:lnTo>
                    <a:cubicBezTo>
                      <a:pt x="0" y="25"/>
                      <a:pt x="24" y="0"/>
                      <a:pt x="54" y="0"/>
                    </a:cubicBezTo>
                    <a:lnTo>
                      <a:pt x="257" y="0"/>
                    </a:lnTo>
                    <a:cubicBezTo>
                      <a:pt x="287" y="0"/>
                      <a:pt x="312" y="25"/>
                      <a:pt x="312" y="55"/>
                    </a:cubicBezTo>
                    <a:lnTo>
                      <a:pt x="312" y="55"/>
                    </a:lnTo>
                    <a:cubicBezTo>
                      <a:pt x="312" y="85"/>
                      <a:pt x="287" y="109"/>
                      <a:pt x="257" y="109"/>
                    </a:cubicBezTo>
                    <a:lnTo>
                      <a:pt x="257" y="109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0"/>
              <p:cNvSpPr/>
              <p:nvPr/>
            </p:nvSpPr>
            <p:spPr>
              <a:xfrm>
                <a:off x="6822036" y="5991634"/>
                <a:ext cx="371713" cy="418385"/>
              </a:xfrm>
              <a:custGeom>
                <a:rect b="b" l="l" r="r" t="t"/>
                <a:pathLst>
                  <a:path extrusionOk="0" h="757" w="672">
                    <a:moveTo>
                      <a:pt x="0" y="0"/>
                    </a:moveTo>
                    <a:lnTo>
                      <a:pt x="0" y="0"/>
                    </a:lnTo>
                    <a:lnTo>
                      <a:pt x="672" y="0"/>
                    </a:lnTo>
                    <a:lnTo>
                      <a:pt x="672" y="757"/>
                    </a:lnTo>
                    <a:lnTo>
                      <a:pt x="0" y="7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50" name="Google Shape;650;p10"/>
              <p:cNvGrpSpPr/>
              <p:nvPr/>
            </p:nvGrpSpPr>
            <p:grpSpPr>
              <a:xfrm>
                <a:off x="7125737" y="6072238"/>
                <a:ext cx="222701" cy="522067"/>
                <a:chOff x="2213604" y="2419742"/>
                <a:chExt cx="96838" cy="227013"/>
              </a:xfrm>
            </p:grpSpPr>
            <p:sp>
              <p:nvSpPr>
                <p:cNvPr id="651" name="Google Shape;651;p10"/>
                <p:cNvSpPr/>
                <p:nvPr/>
              </p:nvSpPr>
              <p:spPr>
                <a:xfrm>
                  <a:off x="2213604" y="2419742"/>
                  <a:ext cx="96838" cy="227013"/>
                </a:xfrm>
                <a:custGeom>
                  <a:rect b="b" l="l" r="r" t="t"/>
                  <a:pathLst>
                    <a:path extrusionOk="0" h="660" w="280">
                      <a:moveTo>
                        <a:pt x="200" y="82"/>
                      </a:moveTo>
                      <a:lnTo>
                        <a:pt x="200" y="82"/>
                      </a:lnTo>
                      <a:lnTo>
                        <a:pt x="256" y="94"/>
                      </a:lnTo>
                      <a:cubicBezTo>
                        <a:pt x="261" y="94"/>
                        <a:pt x="264" y="90"/>
                        <a:pt x="262" y="85"/>
                      </a:cubicBezTo>
                      <a:lnTo>
                        <a:pt x="224" y="13"/>
                      </a:lnTo>
                      <a:cubicBezTo>
                        <a:pt x="219" y="5"/>
                        <a:pt x="211" y="0"/>
                        <a:pt x="202" y="0"/>
                      </a:cubicBezTo>
                      <a:lnTo>
                        <a:pt x="28" y="0"/>
                      </a:lnTo>
                      <a:lnTo>
                        <a:pt x="28" y="48"/>
                      </a:lnTo>
                      <a:lnTo>
                        <a:pt x="63" y="48"/>
                      </a:lnTo>
                      <a:lnTo>
                        <a:pt x="63" y="65"/>
                      </a:lnTo>
                      <a:lnTo>
                        <a:pt x="2" y="164"/>
                      </a:lnTo>
                      <a:cubicBezTo>
                        <a:pt x="0" y="168"/>
                        <a:pt x="3" y="172"/>
                        <a:pt x="8" y="172"/>
                      </a:cubicBezTo>
                      <a:cubicBezTo>
                        <a:pt x="10" y="172"/>
                        <a:pt x="12" y="171"/>
                        <a:pt x="13" y="169"/>
                      </a:cubicBezTo>
                      <a:lnTo>
                        <a:pt x="96" y="65"/>
                      </a:lnTo>
                      <a:lnTo>
                        <a:pt x="122" y="80"/>
                      </a:lnTo>
                      <a:lnTo>
                        <a:pt x="125" y="127"/>
                      </a:lnTo>
                      <a:cubicBezTo>
                        <a:pt x="125" y="128"/>
                        <a:pt x="125" y="130"/>
                        <a:pt x="124" y="131"/>
                      </a:cubicBezTo>
                      <a:lnTo>
                        <a:pt x="112" y="152"/>
                      </a:lnTo>
                      <a:cubicBezTo>
                        <a:pt x="111" y="154"/>
                        <a:pt x="111" y="156"/>
                        <a:pt x="112" y="158"/>
                      </a:cubicBezTo>
                      <a:cubicBezTo>
                        <a:pt x="116" y="166"/>
                        <a:pt x="126" y="247"/>
                        <a:pt x="110" y="270"/>
                      </a:cubicBezTo>
                      <a:cubicBezTo>
                        <a:pt x="92" y="298"/>
                        <a:pt x="51" y="334"/>
                        <a:pt x="51" y="334"/>
                      </a:cubicBezTo>
                      <a:cubicBezTo>
                        <a:pt x="51" y="334"/>
                        <a:pt x="32" y="357"/>
                        <a:pt x="28" y="390"/>
                      </a:cubicBezTo>
                      <a:cubicBezTo>
                        <a:pt x="26" y="411"/>
                        <a:pt x="26" y="558"/>
                        <a:pt x="27" y="607"/>
                      </a:cubicBezTo>
                      <a:cubicBezTo>
                        <a:pt x="28" y="637"/>
                        <a:pt x="52" y="660"/>
                        <a:pt x="82" y="660"/>
                      </a:cubicBezTo>
                      <a:lnTo>
                        <a:pt x="226" y="660"/>
                      </a:lnTo>
                      <a:cubicBezTo>
                        <a:pt x="256" y="660"/>
                        <a:pt x="280" y="636"/>
                        <a:pt x="280" y="606"/>
                      </a:cubicBezTo>
                      <a:lnTo>
                        <a:pt x="280" y="382"/>
                      </a:lnTo>
                      <a:cubicBezTo>
                        <a:pt x="280" y="365"/>
                        <a:pt x="278" y="349"/>
                        <a:pt x="273" y="334"/>
                      </a:cubicBezTo>
                      <a:cubicBezTo>
                        <a:pt x="266" y="310"/>
                        <a:pt x="252" y="268"/>
                        <a:pt x="232" y="214"/>
                      </a:cubicBezTo>
                      <a:cubicBezTo>
                        <a:pt x="199" y="125"/>
                        <a:pt x="200" y="82"/>
                        <a:pt x="200" y="82"/>
                      </a:cubicBezTo>
                      <a:lnTo>
                        <a:pt x="200" y="8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10"/>
                <p:cNvSpPr/>
                <p:nvPr/>
              </p:nvSpPr>
              <p:spPr>
                <a:xfrm>
                  <a:off x="2234242" y="2537217"/>
                  <a:ext cx="63500" cy="87313"/>
                </a:xfrm>
                <a:custGeom>
                  <a:rect b="b" l="l" r="r" t="t"/>
                  <a:pathLst>
                    <a:path extrusionOk="0" h="259" w="182">
                      <a:moveTo>
                        <a:pt x="117" y="0"/>
                      </a:moveTo>
                      <a:lnTo>
                        <a:pt x="117" y="0"/>
                      </a:lnTo>
                      <a:lnTo>
                        <a:pt x="152" y="0"/>
                      </a:lnTo>
                      <a:cubicBezTo>
                        <a:pt x="169" y="0"/>
                        <a:pt x="182" y="14"/>
                        <a:pt x="182" y="30"/>
                      </a:cubicBezTo>
                      <a:lnTo>
                        <a:pt x="182" y="227"/>
                      </a:lnTo>
                      <a:cubicBezTo>
                        <a:pt x="182" y="245"/>
                        <a:pt x="168" y="259"/>
                        <a:pt x="150" y="259"/>
                      </a:cubicBezTo>
                      <a:lnTo>
                        <a:pt x="32" y="259"/>
                      </a:lnTo>
                      <a:cubicBezTo>
                        <a:pt x="14" y="259"/>
                        <a:pt x="0" y="245"/>
                        <a:pt x="0" y="227"/>
                      </a:cubicBezTo>
                      <a:lnTo>
                        <a:pt x="0" y="118"/>
                      </a:lnTo>
                      <a:cubicBezTo>
                        <a:pt x="0" y="53"/>
                        <a:pt x="53" y="0"/>
                        <a:pt x="117" y="0"/>
                      </a:cubicBez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53" name="Google Shape;653;p10"/>
            <p:cNvSpPr/>
            <p:nvPr/>
          </p:nvSpPr>
          <p:spPr>
            <a:xfrm>
              <a:off x="5277245" y="4613067"/>
              <a:ext cx="24412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1 microfibre cloth or disposable cloth</a:t>
              </a:r>
              <a:endParaRPr b="1" sz="14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"/>
            <p:cNvSpPr/>
            <p:nvPr/>
          </p:nvSpPr>
          <p:spPr>
            <a:xfrm rot="-1044672">
              <a:off x="4674728" y="4653727"/>
              <a:ext cx="428699" cy="428699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5" name="Google Shape;655;p10"/>
          <p:cNvGrpSpPr/>
          <p:nvPr/>
        </p:nvGrpSpPr>
        <p:grpSpPr>
          <a:xfrm>
            <a:off x="6612986" y="2735921"/>
            <a:ext cx="6188613" cy="5257587"/>
            <a:chOff x="2545712" y="1277081"/>
            <a:chExt cx="6414868" cy="6068820"/>
          </a:xfrm>
        </p:grpSpPr>
        <p:grpSp>
          <p:nvGrpSpPr>
            <p:cNvPr id="656" name="Google Shape;656;p10"/>
            <p:cNvGrpSpPr/>
            <p:nvPr/>
          </p:nvGrpSpPr>
          <p:grpSpPr>
            <a:xfrm>
              <a:off x="2545712" y="1277081"/>
              <a:ext cx="6414868" cy="6068820"/>
              <a:chOff x="2545712" y="1277081"/>
              <a:chExt cx="6414868" cy="6068820"/>
            </a:xfrm>
          </p:grpSpPr>
          <p:pic>
            <p:nvPicPr>
              <p:cNvPr id="657" name="Google Shape;657;p1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36223" t="0"/>
              <a:stretch/>
            </p:blipFill>
            <p:spPr>
              <a:xfrm>
                <a:off x="2545712" y="1277081"/>
                <a:ext cx="6414868" cy="606882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658" name="Google Shape;658;p10"/>
              <p:cNvCxnSpPr/>
              <p:nvPr/>
            </p:nvCxnSpPr>
            <p:spPr>
              <a:xfrm rot="10800000">
                <a:off x="2977404" y="4312649"/>
                <a:ext cx="1032622" cy="632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659" name="Google Shape;659;p10"/>
              <p:cNvSpPr/>
              <p:nvPr/>
            </p:nvSpPr>
            <p:spPr>
              <a:xfrm>
                <a:off x="3076983" y="4218167"/>
                <a:ext cx="911225" cy="714375"/>
              </a:xfrm>
              <a:custGeom>
                <a:rect b="b" l="l" r="r" t="t"/>
                <a:pathLst>
                  <a:path extrusionOk="0" h="714375" w="911225">
                    <a:moveTo>
                      <a:pt x="0" y="69850"/>
                    </a:moveTo>
                    <a:lnTo>
                      <a:pt x="0" y="69850"/>
                    </a:lnTo>
                    <a:lnTo>
                      <a:pt x="911225" y="714375"/>
                    </a:lnTo>
                    <a:lnTo>
                      <a:pt x="101600" y="0"/>
                    </a:lnTo>
                    <a:lnTo>
                      <a:pt x="0" y="6985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0"/>
              <p:cNvSpPr/>
              <p:nvPr/>
            </p:nvSpPr>
            <p:spPr>
              <a:xfrm>
                <a:off x="3586163" y="4486275"/>
                <a:ext cx="423862" cy="442913"/>
              </a:xfrm>
              <a:custGeom>
                <a:rect b="b" l="l" r="r" t="t"/>
                <a:pathLst>
                  <a:path extrusionOk="0" h="442913" w="423862">
                    <a:moveTo>
                      <a:pt x="0" y="147638"/>
                    </a:moveTo>
                    <a:lnTo>
                      <a:pt x="423862" y="442913"/>
                    </a:lnTo>
                    <a:lnTo>
                      <a:pt x="200025" y="0"/>
                    </a:lnTo>
                    <a:lnTo>
                      <a:pt x="0" y="14763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61" name="Google Shape;661;p10"/>
            <p:cNvCxnSpPr/>
            <p:nvPr/>
          </p:nvCxnSpPr>
          <p:spPr>
            <a:xfrm flipH="1">
              <a:off x="2977404" y="3917950"/>
              <a:ext cx="795290" cy="39469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2" name="Google Shape;662;p10"/>
            <p:cNvCxnSpPr/>
            <p:nvPr/>
          </p:nvCxnSpPr>
          <p:spPr>
            <a:xfrm>
              <a:off x="2977404" y="2743888"/>
              <a:ext cx="0" cy="154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3" name="Google Shape;663;p10"/>
            <p:cNvCxnSpPr/>
            <p:nvPr/>
          </p:nvCxnSpPr>
          <p:spPr>
            <a:xfrm flipH="1">
              <a:off x="2987543" y="2183054"/>
              <a:ext cx="1296000" cy="5417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664" name="Google Shape;664;p10"/>
          <p:cNvGrpSpPr/>
          <p:nvPr/>
        </p:nvGrpSpPr>
        <p:grpSpPr>
          <a:xfrm>
            <a:off x="690493" y="3296536"/>
            <a:ext cx="2592593" cy="3259953"/>
            <a:chOff x="9160042" y="2255220"/>
            <a:chExt cx="2469139" cy="3104715"/>
          </a:xfrm>
        </p:grpSpPr>
        <p:sp>
          <p:nvSpPr>
            <p:cNvPr id="665" name="Google Shape;665;p10"/>
            <p:cNvSpPr txBox="1"/>
            <p:nvPr/>
          </p:nvSpPr>
          <p:spPr>
            <a:xfrm>
              <a:off x="9685669" y="2414616"/>
              <a:ext cx="1024519" cy="2344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Long chair</a:t>
              </a:r>
              <a:endParaRPr/>
            </a:p>
          </p:txBody>
        </p:sp>
        <p:sp>
          <p:nvSpPr>
            <p:cNvPr id="666" name="Google Shape;666;p10"/>
            <p:cNvSpPr txBox="1"/>
            <p:nvPr/>
          </p:nvSpPr>
          <p:spPr>
            <a:xfrm>
              <a:off x="9685669" y="3974561"/>
              <a:ext cx="1050655" cy="2344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Sunshades</a:t>
              </a:r>
              <a:endParaRPr/>
            </a:p>
          </p:txBody>
        </p:sp>
        <p:sp>
          <p:nvSpPr>
            <p:cNvPr id="667" name="Google Shape;667;p10"/>
            <p:cNvSpPr txBox="1"/>
            <p:nvPr/>
          </p:nvSpPr>
          <p:spPr>
            <a:xfrm>
              <a:off x="9685668" y="4989270"/>
              <a:ext cx="1943513" cy="2344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Towel shelves/storage</a:t>
              </a:r>
              <a:endParaRPr/>
            </a:p>
          </p:txBody>
        </p:sp>
        <p:sp>
          <p:nvSpPr>
            <p:cNvPr id="668" name="Google Shape;668;p10"/>
            <p:cNvSpPr txBox="1"/>
            <p:nvPr/>
          </p:nvSpPr>
          <p:spPr>
            <a:xfrm>
              <a:off x="9685668" y="2927012"/>
              <a:ext cx="1081677" cy="2344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Pool ladder</a:t>
              </a:r>
              <a:endParaRPr/>
            </a:p>
          </p:txBody>
        </p:sp>
        <p:sp>
          <p:nvSpPr>
            <p:cNvPr id="669" name="Google Shape;669;p10"/>
            <p:cNvSpPr txBox="1"/>
            <p:nvPr/>
          </p:nvSpPr>
          <p:spPr>
            <a:xfrm>
              <a:off x="9685669" y="3358552"/>
              <a:ext cx="1620592" cy="3810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Shower head and </a:t>
              </a:r>
              <a:endParaRPr/>
            </a:p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button</a:t>
              </a:r>
              <a:endParaRPr/>
            </a:p>
          </p:txBody>
        </p:sp>
        <p:pic>
          <p:nvPicPr>
            <p:cNvPr id="670" name="Google Shape;670;p10"/>
            <p:cNvPicPr preferRelativeResize="0"/>
            <p:nvPr/>
          </p:nvPicPr>
          <p:blipFill rotWithShape="1">
            <a:blip r:embed="rId7">
              <a:alphaModFix/>
            </a:blip>
            <a:srcRect b="63688" l="68890" r="25359" t="25124"/>
            <a:stretch/>
          </p:blipFill>
          <p:spPr>
            <a:xfrm>
              <a:off x="9238421" y="2255220"/>
              <a:ext cx="468000" cy="549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1" name="Google Shape;671;p10"/>
            <p:cNvPicPr preferRelativeResize="0"/>
            <p:nvPr/>
          </p:nvPicPr>
          <p:blipFill rotWithShape="1">
            <a:blip r:embed="rId8">
              <a:alphaModFix/>
            </a:blip>
            <a:srcRect b="38151" l="57985" r="36446" t="53419"/>
            <a:stretch/>
          </p:blipFill>
          <p:spPr>
            <a:xfrm>
              <a:off x="9160042" y="4299947"/>
              <a:ext cx="52315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2" name="Google Shape;672;p10"/>
            <p:cNvSpPr txBox="1"/>
            <p:nvPr/>
          </p:nvSpPr>
          <p:spPr>
            <a:xfrm>
              <a:off x="9685669" y="4448930"/>
              <a:ext cx="684682" cy="2344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Tables</a:t>
              </a:r>
              <a:endParaRPr/>
            </a:p>
          </p:txBody>
        </p:sp>
        <p:pic>
          <p:nvPicPr>
            <p:cNvPr id="673" name="Google Shape;673;p10"/>
            <p:cNvPicPr preferRelativeResize="0"/>
            <p:nvPr/>
          </p:nvPicPr>
          <p:blipFill rotWithShape="1">
            <a:blip r:embed="rId9">
              <a:alphaModFix/>
            </a:blip>
            <a:srcRect b="15439" l="68890" r="24625" t="72708"/>
            <a:stretch/>
          </p:blipFill>
          <p:spPr>
            <a:xfrm>
              <a:off x="9171910" y="3251341"/>
              <a:ext cx="550210" cy="606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4" name="Google Shape;674;p1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228733" y="2776365"/>
              <a:ext cx="487362" cy="554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5" name="Google Shape;675;p1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237462" y="4896385"/>
              <a:ext cx="469900" cy="46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6" name="Google Shape;676;p1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237460" y="3817035"/>
              <a:ext cx="469900" cy="523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7" name="Google Shape;677;p10"/>
          <p:cNvSpPr/>
          <p:nvPr/>
        </p:nvSpPr>
        <p:spPr>
          <a:xfrm>
            <a:off x="3847553" y="5570888"/>
            <a:ext cx="2803916" cy="549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* Use a different microfibre cloth colour from your current daily cleaning process for the enhanced cleaning </a:t>
            </a:r>
            <a:endParaRPr b="1" sz="11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1"/>
          <p:cNvSpPr txBox="1"/>
          <p:nvPr/>
        </p:nvSpPr>
        <p:spPr>
          <a:xfrm>
            <a:off x="1763485" y="1607682"/>
            <a:ext cx="9274629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KIDS CLUB - DISINFECTION</a:t>
            </a:r>
            <a:endParaRPr b="1" sz="28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11"/>
          <p:cNvSpPr/>
          <p:nvPr/>
        </p:nvSpPr>
        <p:spPr>
          <a:xfrm flipH="1" rot="10800000">
            <a:off x="-1" y="2364196"/>
            <a:ext cx="12801600" cy="101366"/>
          </a:xfrm>
          <a:prstGeom prst="rect">
            <a:avLst/>
          </a:prstGeom>
          <a:solidFill>
            <a:srgbClr val="D8672F"/>
          </a:solidFill>
          <a:ln>
            <a:noFill/>
          </a:ln>
        </p:spPr>
        <p:txBody>
          <a:bodyPr anchorCtr="0" anchor="ctr" bIns="44300" lIns="88625" spcFirstLastPara="1" rIns="88625" wrap="square" tIns="4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4" name="Google Shape;684;p11"/>
          <p:cNvGrpSpPr/>
          <p:nvPr/>
        </p:nvGrpSpPr>
        <p:grpSpPr>
          <a:xfrm>
            <a:off x="5445604" y="599204"/>
            <a:ext cx="1972491" cy="734156"/>
            <a:chOff x="5068389" y="398410"/>
            <a:chExt cx="2744206" cy="1021387"/>
          </a:xfrm>
        </p:grpSpPr>
        <p:pic>
          <p:nvPicPr>
            <p:cNvPr id="685" name="Google Shape;685;p11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5068389" y="398410"/>
              <a:ext cx="1045029" cy="102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GB_div_diversey_holding_shape_small.eps" id="686" name="Google Shape;686;p11"/>
            <p:cNvPicPr preferRelativeResize="0"/>
            <p:nvPr/>
          </p:nvPicPr>
          <p:blipFill rotWithShape="1">
            <a:blip r:embed="rId4">
              <a:alphaModFix/>
            </a:blip>
            <a:srcRect b="26919" l="21521" r="19199" t="27071"/>
            <a:stretch/>
          </p:blipFill>
          <p:spPr>
            <a:xfrm>
              <a:off x="6640204" y="577161"/>
              <a:ext cx="1172391" cy="6638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87" name="Google Shape;687;p11"/>
            <p:cNvCxnSpPr/>
            <p:nvPr/>
          </p:nvCxnSpPr>
          <p:spPr>
            <a:xfrm>
              <a:off x="6400801" y="647878"/>
              <a:ext cx="0" cy="522449"/>
            </a:xfrm>
            <a:prstGeom prst="straightConnector1">
              <a:avLst/>
            </a:prstGeom>
            <a:noFill/>
            <a:ln cap="flat" cmpd="sng" w="952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88" name="Google Shape;688;p11"/>
          <p:cNvSpPr/>
          <p:nvPr/>
        </p:nvSpPr>
        <p:spPr>
          <a:xfrm>
            <a:off x="914399" y="2775545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KEY TOUCHPOINTS</a:t>
            </a:r>
            <a:endParaRPr/>
          </a:p>
        </p:txBody>
      </p:sp>
      <p:sp>
        <p:nvSpPr>
          <p:cNvPr id="689" name="Google Shape;689;p11"/>
          <p:cNvSpPr/>
          <p:nvPr/>
        </p:nvSpPr>
        <p:spPr>
          <a:xfrm>
            <a:off x="4316832" y="2772963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PRODUCT</a:t>
            </a:r>
            <a:endParaRPr/>
          </a:p>
        </p:txBody>
      </p:sp>
      <p:cxnSp>
        <p:nvCxnSpPr>
          <p:cNvPr id="690" name="Google Shape;690;p11"/>
          <p:cNvCxnSpPr/>
          <p:nvPr/>
        </p:nvCxnSpPr>
        <p:spPr>
          <a:xfrm>
            <a:off x="992777" y="3153287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1" name="Google Shape;691;p11"/>
          <p:cNvCxnSpPr/>
          <p:nvPr/>
        </p:nvCxnSpPr>
        <p:spPr>
          <a:xfrm>
            <a:off x="4386190" y="3150628"/>
            <a:ext cx="237729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2" name="Google Shape;692;p11"/>
          <p:cNvSpPr/>
          <p:nvPr/>
        </p:nvSpPr>
        <p:spPr>
          <a:xfrm>
            <a:off x="4332895" y="7371871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PROCESS</a:t>
            </a:r>
            <a:endParaRPr/>
          </a:p>
        </p:txBody>
      </p:sp>
      <p:cxnSp>
        <p:nvCxnSpPr>
          <p:cNvPr id="693" name="Google Shape;693;p11"/>
          <p:cNvCxnSpPr/>
          <p:nvPr/>
        </p:nvCxnSpPr>
        <p:spPr>
          <a:xfrm>
            <a:off x="4374185" y="7757785"/>
            <a:ext cx="540930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4" name="Google Shape;694;p11"/>
          <p:cNvSpPr/>
          <p:nvPr/>
        </p:nvSpPr>
        <p:spPr>
          <a:xfrm>
            <a:off x="4313870" y="7831107"/>
            <a:ext cx="7772621" cy="824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 &amp; put on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 the key touchpoints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Dispose of dirty cloths in the laundry bag 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Discard used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</a:t>
            </a:r>
            <a:endParaRPr/>
          </a:p>
        </p:txBody>
      </p:sp>
      <p:sp>
        <p:nvSpPr>
          <p:cNvPr id="695" name="Google Shape;695;p11"/>
          <p:cNvSpPr/>
          <p:nvPr/>
        </p:nvSpPr>
        <p:spPr>
          <a:xfrm>
            <a:off x="914399" y="9119434"/>
            <a:ext cx="1143942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Check PIS, SDS for detailed information http://sds.diversey.com | Use biocides safely. Always read the label and product information before use </a:t>
            </a:r>
            <a:endParaRPr/>
          </a:p>
        </p:txBody>
      </p:sp>
      <p:sp>
        <p:nvSpPr>
          <p:cNvPr id="696" name="Google Shape;696;p11"/>
          <p:cNvSpPr/>
          <p:nvPr/>
        </p:nvSpPr>
        <p:spPr>
          <a:xfrm>
            <a:off x="970569" y="7432596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rPr>
              <a:t>WHEN TO DO IT</a:t>
            </a:r>
            <a:endParaRPr/>
          </a:p>
        </p:txBody>
      </p:sp>
      <p:cxnSp>
        <p:nvCxnSpPr>
          <p:cNvPr id="697" name="Google Shape;697;p11"/>
          <p:cNvCxnSpPr/>
          <p:nvPr/>
        </p:nvCxnSpPr>
        <p:spPr>
          <a:xfrm>
            <a:off x="1048947" y="7811367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8" name="Google Shape;698;p11"/>
          <p:cNvSpPr/>
          <p:nvPr/>
        </p:nvSpPr>
        <p:spPr>
          <a:xfrm>
            <a:off x="1897104" y="7974788"/>
            <a:ext cx="1919009" cy="73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rPr>
              <a:t>Every hour</a:t>
            </a:r>
            <a:endParaRPr/>
          </a:p>
        </p:txBody>
      </p:sp>
      <p:grpSp>
        <p:nvGrpSpPr>
          <p:cNvPr id="699" name="Google Shape;699;p11"/>
          <p:cNvGrpSpPr/>
          <p:nvPr/>
        </p:nvGrpSpPr>
        <p:grpSpPr>
          <a:xfrm>
            <a:off x="1084684" y="8010017"/>
            <a:ext cx="658368" cy="670451"/>
            <a:chOff x="4046181" y="5883345"/>
            <a:chExt cx="658368" cy="670451"/>
          </a:xfrm>
        </p:grpSpPr>
        <p:sp>
          <p:nvSpPr>
            <p:cNvPr id="700" name="Google Shape;700;p11"/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1" name="Google Shape;701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2" name="Google Shape;702;p11"/>
          <p:cNvSpPr/>
          <p:nvPr/>
        </p:nvSpPr>
        <p:spPr>
          <a:xfrm>
            <a:off x="8079613" y="5948054"/>
            <a:ext cx="480060" cy="248365"/>
          </a:xfrm>
          <a:prstGeom prst="rect">
            <a:avLst/>
          </a:prstGeom>
          <a:noFill/>
          <a:ln>
            <a:noFill/>
          </a:ln>
        </p:spPr>
        <p:txBody>
          <a:bodyPr anchorCtr="0" anchor="t" bIns="48000" lIns="96000" spcFirstLastPara="1" rIns="96000" wrap="square" tIns="4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3" name="Google Shape;703;p11"/>
          <p:cNvGrpSpPr/>
          <p:nvPr/>
        </p:nvGrpSpPr>
        <p:grpSpPr>
          <a:xfrm>
            <a:off x="4332896" y="3368913"/>
            <a:ext cx="3202527" cy="1499412"/>
            <a:chOff x="4597297" y="3356577"/>
            <a:chExt cx="3202527" cy="1499412"/>
          </a:xfrm>
        </p:grpSpPr>
        <p:sp>
          <p:nvSpPr>
            <p:cNvPr id="704" name="Google Shape;704;p11"/>
            <p:cNvSpPr/>
            <p:nvPr/>
          </p:nvSpPr>
          <p:spPr>
            <a:xfrm>
              <a:off x="5177410" y="3376984"/>
              <a:ext cx="2622414" cy="7817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Short contact time</a:t>
              </a:r>
              <a:endParaRPr/>
            </a:p>
            <a:p>
              <a:pPr indent="-171450" lvl="0" marL="171450" marR="0" rtl="0" algn="l">
                <a:spcBef>
                  <a:spcPts val="28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Effective against  SARS-CoV-2</a:t>
              </a:r>
              <a:endParaRPr/>
            </a:p>
          </p:txBody>
        </p:sp>
        <p:grpSp>
          <p:nvGrpSpPr>
            <p:cNvPr id="705" name="Google Shape;705;p11"/>
            <p:cNvGrpSpPr/>
            <p:nvPr/>
          </p:nvGrpSpPr>
          <p:grpSpPr>
            <a:xfrm>
              <a:off x="4607253" y="3356577"/>
              <a:ext cx="569740" cy="781026"/>
              <a:chOff x="6778698" y="5813279"/>
              <a:chExt cx="569740" cy="781026"/>
            </a:xfrm>
          </p:grpSpPr>
          <p:sp>
            <p:nvSpPr>
              <p:cNvPr id="706" name="Google Shape;706;p11"/>
              <p:cNvSpPr/>
              <p:nvPr/>
            </p:nvSpPr>
            <p:spPr>
              <a:xfrm>
                <a:off x="6778698" y="5813279"/>
                <a:ext cx="458390" cy="701754"/>
              </a:xfrm>
              <a:custGeom>
                <a:rect b="b" l="l" r="r" t="t"/>
                <a:pathLst>
                  <a:path extrusionOk="0" h="1268" w="828">
                    <a:moveTo>
                      <a:pt x="11" y="150"/>
                    </a:moveTo>
                    <a:lnTo>
                      <a:pt x="11" y="150"/>
                    </a:lnTo>
                    <a:lnTo>
                      <a:pt x="0" y="301"/>
                    </a:lnTo>
                    <a:lnTo>
                      <a:pt x="0" y="1078"/>
                    </a:lnTo>
                    <a:cubicBezTo>
                      <a:pt x="0" y="1095"/>
                      <a:pt x="3" y="1111"/>
                      <a:pt x="7" y="1128"/>
                    </a:cubicBezTo>
                    <a:lnTo>
                      <a:pt x="26" y="1203"/>
                    </a:lnTo>
                    <a:cubicBezTo>
                      <a:pt x="36" y="1241"/>
                      <a:pt x="71" y="1268"/>
                      <a:pt x="110" y="1268"/>
                    </a:cubicBezTo>
                    <a:lnTo>
                      <a:pt x="712" y="1268"/>
                    </a:lnTo>
                    <a:cubicBezTo>
                      <a:pt x="751" y="1268"/>
                      <a:pt x="785" y="1242"/>
                      <a:pt x="796" y="1206"/>
                    </a:cubicBezTo>
                    <a:lnTo>
                      <a:pt x="819" y="1126"/>
                    </a:lnTo>
                    <a:cubicBezTo>
                      <a:pt x="825" y="1107"/>
                      <a:pt x="828" y="1088"/>
                      <a:pt x="828" y="1069"/>
                    </a:cubicBezTo>
                    <a:lnTo>
                      <a:pt x="828" y="315"/>
                    </a:lnTo>
                    <a:cubicBezTo>
                      <a:pt x="828" y="306"/>
                      <a:pt x="827" y="297"/>
                      <a:pt x="825" y="288"/>
                    </a:cubicBezTo>
                    <a:lnTo>
                      <a:pt x="802" y="177"/>
                    </a:lnTo>
                    <a:cubicBezTo>
                      <a:pt x="800" y="165"/>
                      <a:pt x="796" y="154"/>
                      <a:pt x="790" y="143"/>
                    </a:cubicBezTo>
                    <a:lnTo>
                      <a:pt x="743" y="52"/>
                    </a:lnTo>
                    <a:cubicBezTo>
                      <a:pt x="730" y="26"/>
                      <a:pt x="703" y="10"/>
                      <a:pt x="674" y="10"/>
                    </a:cubicBezTo>
                    <a:lnTo>
                      <a:pt x="360" y="10"/>
                    </a:lnTo>
                    <a:cubicBezTo>
                      <a:pt x="333" y="10"/>
                      <a:pt x="308" y="24"/>
                      <a:pt x="294" y="47"/>
                    </a:cubicBezTo>
                    <a:lnTo>
                      <a:pt x="256" y="106"/>
                    </a:lnTo>
                    <a:cubicBezTo>
                      <a:pt x="253" y="112"/>
                      <a:pt x="245" y="111"/>
                      <a:pt x="242" y="105"/>
                    </a:cubicBezTo>
                    <a:lnTo>
                      <a:pt x="215" y="53"/>
                    </a:lnTo>
                    <a:lnTo>
                      <a:pt x="215" y="0"/>
                    </a:lnTo>
                    <a:lnTo>
                      <a:pt x="43" y="0"/>
                    </a:lnTo>
                    <a:lnTo>
                      <a:pt x="43" y="41"/>
                    </a:lnTo>
                    <a:cubicBezTo>
                      <a:pt x="43" y="51"/>
                      <a:pt x="41" y="60"/>
                      <a:pt x="38" y="69"/>
                    </a:cubicBezTo>
                    <a:lnTo>
                      <a:pt x="21" y="110"/>
                    </a:lnTo>
                    <a:cubicBezTo>
                      <a:pt x="16" y="123"/>
                      <a:pt x="12" y="136"/>
                      <a:pt x="11" y="150"/>
                    </a:cubicBezTo>
                    <a:lnTo>
                      <a:pt x="11" y="15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1"/>
              <p:cNvSpPr/>
              <p:nvPr/>
            </p:nvSpPr>
            <p:spPr>
              <a:xfrm>
                <a:off x="6982056" y="5844948"/>
                <a:ext cx="171688" cy="60008"/>
              </a:xfrm>
              <a:custGeom>
                <a:rect b="b" l="l" r="r" t="t"/>
                <a:pathLst>
                  <a:path extrusionOk="0" h="109" w="312">
                    <a:moveTo>
                      <a:pt x="257" y="109"/>
                    </a:moveTo>
                    <a:lnTo>
                      <a:pt x="257" y="109"/>
                    </a:lnTo>
                    <a:lnTo>
                      <a:pt x="54" y="109"/>
                    </a:lnTo>
                    <a:cubicBezTo>
                      <a:pt x="24" y="109"/>
                      <a:pt x="0" y="85"/>
                      <a:pt x="0" y="55"/>
                    </a:cubicBezTo>
                    <a:lnTo>
                      <a:pt x="0" y="55"/>
                    </a:lnTo>
                    <a:cubicBezTo>
                      <a:pt x="0" y="25"/>
                      <a:pt x="24" y="0"/>
                      <a:pt x="54" y="0"/>
                    </a:cubicBezTo>
                    <a:lnTo>
                      <a:pt x="257" y="0"/>
                    </a:lnTo>
                    <a:cubicBezTo>
                      <a:pt x="287" y="0"/>
                      <a:pt x="312" y="25"/>
                      <a:pt x="312" y="55"/>
                    </a:cubicBezTo>
                    <a:lnTo>
                      <a:pt x="312" y="55"/>
                    </a:lnTo>
                    <a:cubicBezTo>
                      <a:pt x="312" y="85"/>
                      <a:pt x="287" y="109"/>
                      <a:pt x="257" y="109"/>
                    </a:cubicBezTo>
                    <a:lnTo>
                      <a:pt x="257" y="109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1"/>
              <p:cNvSpPr/>
              <p:nvPr/>
            </p:nvSpPr>
            <p:spPr>
              <a:xfrm>
                <a:off x="6822036" y="5991634"/>
                <a:ext cx="371713" cy="418385"/>
              </a:xfrm>
              <a:custGeom>
                <a:rect b="b" l="l" r="r" t="t"/>
                <a:pathLst>
                  <a:path extrusionOk="0" h="757" w="672">
                    <a:moveTo>
                      <a:pt x="0" y="0"/>
                    </a:moveTo>
                    <a:lnTo>
                      <a:pt x="0" y="0"/>
                    </a:lnTo>
                    <a:lnTo>
                      <a:pt x="672" y="0"/>
                    </a:lnTo>
                    <a:lnTo>
                      <a:pt x="672" y="757"/>
                    </a:lnTo>
                    <a:lnTo>
                      <a:pt x="0" y="7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9" name="Google Shape;709;p11"/>
              <p:cNvGrpSpPr/>
              <p:nvPr/>
            </p:nvGrpSpPr>
            <p:grpSpPr>
              <a:xfrm>
                <a:off x="7125737" y="6072238"/>
                <a:ext cx="222701" cy="522067"/>
                <a:chOff x="2213604" y="2419742"/>
                <a:chExt cx="96838" cy="227013"/>
              </a:xfrm>
            </p:grpSpPr>
            <p:sp>
              <p:nvSpPr>
                <p:cNvPr id="710" name="Google Shape;710;p11"/>
                <p:cNvSpPr/>
                <p:nvPr/>
              </p:nvSpPr>
              <p:spPr>
                <a:xfrm>
                  <a:off x="2213604" y="2419742"/>
                  <a:ext cx="96838" cy="227013"/>
                </a:xfrm>
                <a:custGeom>
                  <a:rect b="b" l="l" r="r" t="t"/>
                  <a:pathLst>
                    <a:path extrusionOk="0" h="660" w="280">
                      <a:moveTo>
                        <a:pt x="200" y="82"/>
                      </a:moveTo>
                      <a:lnTo>
                        <a:pt x="200" y="82"/>
                      </a:lnTo>
                      <a:lnTo>
                        <a:pt x="256" y="94"/>
                      </a:lnTo>
                      <a:cubicBezTo>
                        <a:pt x="261" y="94"/>
                        <a:pt x="264" y="90"/>
                        <a:pt x="262" y="85"/>
                      </a:cubicBezTo>
                      <a:lnTo>
                        <a:pt x="224" y="13"/>
                      </a:lnTo>
                      <a:cubicBezTo>
                        <a:pt x="219" y="5"/>
                        <a:pt x="211" y="0"/>
                        <a:pt x="202" y="0"/>
                      </a:cubicBezTo>
                      <a:lnTo>
                        <a:pt x="28" y="0"/>
                      </a:lnTo>
                      <a:lnTo>
                        <a:pt x="28" y="48"/>
                      </a:lnTo>
                      <a:lnTo>
                        <a:pt x="63" y="48"/>
                      </a:lnTo>
                      <a:lnTo>
                        <a:pt x="63" y="65"/>
                      </a:lnTo>
                      <a:lnTo>
                        <a:pt x="2" y="164"/>
                      </a:lnTo>
                      <a:cubicBezTo>
                        <a:pt x="0" y="168"/>
                        <a:pt x="3" y="172"/>
                        <a:pt x="8" y="172"/>
                      </a:cubicBezTo>
                      <a:cubicBezTo>
                        <a:pt x="10" y="172"/>
                        <a:pt x="12" y="171"/>
                        <a:pt x="13" y="169"/>
                      </a:cubicBezTo>
                      <a:lnTo>
                        <a:pt x="96" y="65"/>
                      </a:lnTo>
                      <a:lnTo>
                        <a:pt x="122" y="80"/>
                      </a:lnTo>
                      <a:lnTo>
                        <a:pt x="125" y="127"/>
                      </a:lnTo>
                      <a:cubicBezTo>
                        <a:pt x="125" y="128"/>
                        <a:pt x="125" y="130"/>
                        <a:pt x="124" y="131"/>
                      </a:cubicBezTo>
                      <a:lnTo>
                        <a:pt x="112" y="152"/>
                      </a:lnTo>
                      <a:cubicBezTo>
                        <a:pt x="111" y="154"/>
                        <a:pt x="111" y="156"/>
                        <a:pt x="112" y="158"/>
                      </a:cubicBezTo>
                      <a:cubicBezTo>
                        <a:pt x="116" y="166"/>
                        <a:pt x="126" y="247"/>
                        <a:pt x="110" y="270"/>
                      </a:cubicBezTo>
                      <a:cubicBezTo>
                        <a:pt x="92" y="298"/>
                        <a:pt x="51" y="334"/>
                        <a:pt x="51" y="334"/>
                      </a:cubicBezTo>
                      <a:cubicBezTo>
                        <a:pt x="51" y="334"/>
                        <a:pt x="32" y="357"/>
                        <a:pt x="28" y="390"/>
                      </a:cubicBezTo>
                      <a:cubicBezTo>
                        <a:pt x="26" y="411"/>
                        <a:pt x="26" y="558"/>
                        <a:pt x="27" y="607"/>
                      </a:cubicBezTo>
                      <a:cubicBezTo>
                        <a:pt x="28" y="637"/>
                        <a:pt x="52" y="660"/>
                        <a:pt x="82" y="660"/>
                      </a:cubicBezTo>
                      <a:lnTo>
                        <a:pt x="226" y="660"/>
                      </a:lnTo>
                      <a:cubicBezTo>
                        <a:pt x="256" y="660"/>
                        <a:pt x="280" y="636"/>
                        <a:pt x="280" y="606"/>
                      </a:cubicBezTo>
                      <a:lnTo>
                        <a:pt x="280" y="382"/>
                      </a:lnTo>
                      <a:cubicBezTo>
                        <a:pt x="280" y="365"/>
                        <a:pt x="278" y="349"/>
                        <a:pt x="273" y="334"/>
                      </a:cubicBezTo>
                      <a:cubicBezTo>
                        <a:pt x="266" y="310"/>
                        <a:pt x="252" y="268"/>
                        <a:pt x="232" y="214"/>
                      </a:cubicBezTo>
                      <a:cubicBezTo>
                        <a:pt x="199" y="125"/>
                        <a:pt x="200" y="82"/>
                        <a:pt x="200" y="82"/>
                      </a:cubicBezTo>
                      <a:lnTo>
                        <a:pt x="200" y="8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" name="Google Shape;711;p11"/>
                <p:cNvSpPr/>
                <p:nvPr/>
              </p:nvSpPr>
              <p:spPr>
                <a:xfrm>
                  <a:off x="2234242" y="2537217"/>
                  <a:ext cx="63500" cy="87313"/>
                </a:xfrm>
                <a:custGeom>
                  <a:rect b="b" l="l" r="r" t="t"/>
                  <a:pathLst>
                    <a:path extrusionOk="0" h="259" w="182">
                      <a:moveTo>
                        <a:pt x="117" y="0"/>
                      </a:moveTo>
                      <a:lnTo>
                        <a:pt x="117" y="0"/>
                      </a:lnTo>
                      <a:lnTo>
                        <a:pt x="152" y="0"/>
                      </a:lnTo>
                      <a:cubicBezTo>
                        <a:pt x="169" y="0"/>
                        <a:pt x="182" y="14"/>
                        <a:pt x="182" y="30"/>
                      </a:cubicBezTo>
                      <a:lnTo>
                        <a:pt x="182" y="227"/>
                      </a:lnTo>
                      <a:cubicBezTo>
                        <a:pt x="182" y="245"/>
                        <a:pt x="168" y="259"/>
                        <a:pt x="150" y="259"/>
                      </a:cubicBezTo>
                      <a:lnTo>
                        <a:pt x="32" y="259"/>
                      </a:lnTo>
                      <a:cubicBezTo>
                        <a:pt x="14" y="259"/>
                        <a:pt x="0" y="245"/>
                        <a:pt x="0" y="227"/>
                      </a:cubicBezTo>
                      <a:lnTo>
                        <a:pt x="0" y="118"/>
                      </a:lnTo>
                      <a:cubicBezTo>
                        <a:pt x="0" y="53"/>
                        <a:pt x="53" y="0"/>
                        <a:pt x="117" y="0"/>
                      </a:cubicBez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12" name="Google Shape;712;p11"/>
            <p:cNvSpPr/>
            <p:nvPr/>
          </p:nvSpPr>
          <p:spPr>
            <a:xfrm>
              <a:off x="5297410" y="4331757"/>
              <a:ext cx="24412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1 microfibre cloth or disposable cloth</a:t>
              </a:r>
              <a:endParaRPr b="1" sz="14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1"/>
            <p:cNvSpPr/>
            <p:nvPr/>
          </p:nvSpPr>
          <p:spPr>
            <a:xfrm rot="-1044672">
              <a:off x="4651615" y="4372972"/>
              <a:ext cx="428699" cy="428699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4" name="Google Shape;71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05694" y="2942239"/>
            <a:ext cx="5635689" cy="4294761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11"/>
          <p:cNvSpPr/>
          <p:nvPr/>
        </p:nvSpPr>
        <p:spPr>
          <a:xfrm>
            <a:off x="4266737" y="5359521"/>
            <a:ext cx="2758711" cy="549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* Use a different microfibre cloth colour from your current daily cleaning process for the enhanced cleaning </a:t>
            </a:r>
            <a:endParaRPr b="1" sz="11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6" name="Google Shape;716;p11"/>
          <p:cNvGrpSpPr/>
          <p:nvPr/>
        </p:nvGrpSpPr>
        <p:grpSpPr>
          <a:xfrm>
            <a:off x="888636" y="3296444"/>
            <a:ext cx="3200181" cy="2901044"/>
            <a:chOff x="9249662" y="1897091"/>
            <a:chExt cx="2989985" cy="2745121"/>
          </a:xfrm>
        </p:grpSpPr>
        <p:grpSp>
          <p:nvGrpSpPr>
            <p:cNvPr id="717" name="Google Shape;717;p11"/>
            <p:cNvGrpSpPr/>
            <p:nvPr/>
          </p:nvGrpSpPr>
          <p:grpSpPr>
            <a:xfrm>
              <a:off x="9311405" y="1946916"/>
              <a:ext cx="1497930" cy="468000"/>
              <a:chOff x="9309623" y="3313071"/>
              <a:chExt cx="1497930" cy="468000"/>
            </a:xfrm>
          </p:grpSpPr>
          <p:sp>
            <p:nvSpPr>
              <p:cNvPr id="718" name="Google Shape;718;p11"/>
              <p:cNvSpPr txBox="1"/>
              <p:nvPr/>
            </p:nvSpPr>
            <p:spPr>
              <a:xfrm>
                <a:off x="9672352" y="3346534"/>
                <a:ext cx="1135200" cy="396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solidFill>
                      <a:srgbClr val="666666"/>
                    </a:solidFill>
                  </a:rPr>
                  <a:t>All door handles</a:t>
                </a:r>
                <a:endParaRPr i="0" sz="1300" u="none" cap="none" strike="noStrike">
                  <a:solidFill>
                    <a:srgbClr val="666666"/>
                  </a:solidFill>
                </a:endParaRPr>
              </a:p>
            </p:txBody>
          </p:sp>
          <p:pic>
            <p:nvPicPr>
              <p:cNvPr id="719" name="Google Shape;719;p1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9309623" y="3313071"/>
                <a:ext cx="411680" cy="46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0" name="Google Shape;720;p11"/>
            <p:cNvGrpSpPr/>
            <p:nvPr/>
          </p:nvGrpSpPr>
          <p:grpSpPr>
            <a:xfrm>
              <a:off x="9310042" y="2970829"/>
              <a:ext cx="1327775" cy="432000"/>
              <a:chOff x="10916765" y="1938968"/>
              <a:chExt cx="1327775" cy="432000"/>
            </a:xfrm>
          </p:grpSpPr>
          <p:pic>
            <p:nvPicPr>
              <p:cNvPr id="721" name="Google Shape;721;p11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10916765" y="1938968"/>
                <a:ext cx="471945" cy="43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2" name="Google Shape;722;p11"/>
              <p:cNvSpPr txBox="1"/>
              <p:nvPr/>
            </p:nvSpPr>
            <p:spPr>
              <a:xfrm>
                <a:off x="11346340" y="2009612"/>
                <a:ext cx="898200" cy="25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solidFill>
                      <a:srgbClr val="666666"/>
                    </a:solidFill>
                  </a:rPr>
                  <a:t>Switches</a:t>
                </a:r>
                <a:endParaRPr i="0" sz="1300" u="none" cap="none" strike="noStrike">
                  <a:solidFill>
                    <a:srgbClr val="666666"/>
                  </a:solidFill>
                </a:endParaRPr>
              </a:p>
            </p:txBody>
          </p:sp>
        </p:grpSp>
        <p:grpSp>
          <p:nvGrpSpPr>
            <p:cNvPr id="723" name="Google Shape;723;p11"/>
            <p:cNvGrpSpPr/>
            <p:nvPr/>
          </p:nvGrpSpPr>
          <p:grpSpPr>
            <a:xfrm>
              <a:off x="9296891" y="2369353"/>
              <a:ext cx="1517776" cy="504000"/>
              <a:chOff x="10925363" y="2260866"/>
              <a:chExt cx="1517776" cy="504000"/>
            </a:xfrm>
          </p:grpSpPr>
          <p:pic>
            <p:nvPicPr>
              <p:cNvPr id="724" name="Google Shape;724;p11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0925363" y="2260866"/>
                <a:ext cx="454748" cy="50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5" name="Google Shape;725;p11"/>
              <p:cNvSpPr txBox="1"/>
              <p:nvPr/>
            </p:nvSpPr>
            <p:spPr>
              <a:xfrm>
                <a:off x="11346339" y="2410743"/>
                <a:ext cx="1096800" cy="25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solidFill>
                      <a:srgbClr val="666666"/>
                    </a:solidFill>
                  </a:rPr>
                  <a:t>Table tops</a:t>
                </a:r>
                <a:endParaRPr i="0" sz="1300" u="none" cap="none" strike="noStrike">
                  <a:solidFill>
                    <a:srgbClr val="666666"/>
                  </a:solidFill>
                </a:endParaRPr>
              </a:p>
            </p:txBody>
          </p:sp>
        </p:grpSp>
        <p:grpSp>
          <p:nvGrpSpPr>
            <p:cNvPr id="726" name="Google Shape;726;p11"/>
            <p:cNvGrpSpPr/>
            <p:nvPr/>
          </p:nvGrpSpPr>
          <p:grpSpPr>
            <a:xfrm>
              <a:off x="9249662" y="3468078"/>
              <a:ext cx="1564998" cy="597446"/>
              <a:chOff x="9249662" y="4457628"/>
              <a:chExt cx="1564998" cy="597446"/>
            </a:xfrm>
          </p:grpSpPr>
          <p:pic>
            <p:nvPicPr>
              <p:cNvPr id="727" name="Google Shape;727;p11"/>
              <p:cNvPicPr preferRelativeResize="0"/>
              <p:nvPr/>
            </p:nvPicPr>
            <p:blipFill rotWithShape="1">
              <a:blip r:embed="rId10">
                <a:alphaModFix/>
              </a:blip>
              <a:srcRect b="-110" l="1421" r="77947" t="78895"/>
              <a:stretch/>
            </p:blipFill>
            <p:spPr>
              <a:xfrm>
                <a:off x="9249662" y="4489222"/>
                <a:ext cx="612000" cy="5658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8" name="Google Shape;728;p11"/>
              <p:cNvSpPr txBox="1"/>
              <p:nvPr/>
            </p:nvSpPr>
            <p:spPr>
              <a:xfrm>
                <a:off x="9717860" y="4457628"/>
                <a:ext cx="1096800" cy="53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solidFill>
                      <a:srgbClr val="666666"/>
                    </a:solidFill>
                  </a:rPr>
                  <a:t>Hand contact surfaces</a:t>
                </a:r>
                <a:endParaRPr i="0" sz="1300" u="none" cap="none" strike="noStrike">
                  <a:solidFill>
                    <a:srgbClr val="666666"/>
                  </a:solidFill>
                </a:endParaRPr>
              </a:p>
            </p:txBody>
          </p:sp>
        </p:grpSp>
        <p:pic>
          <p:nvPicPr>
            <p:cNvPr descr="C:\Users\ch052171\Desktop\84364-IMG-Post-COVID-19-DayCare-02.png" id="729" name="Google Shape;729;p11"/>
            <p:cNvPicPr preferRelativeResize="0"/>
            <p:nvPr/>
          </p:nvPicPr>
          <p:blipFill rotWithShape="1">
            <a:blip r:embed="rId11">
              <a:alphaModFix/>
            </a:blip>
            <a:srcRect b="61988" l="75121" r="18049" t="22754"/>
            <a:stretch/>
          </p:blipFill>
          <p:spPr>
            <a:xfrm>
              <a:off x="10784136" y="1897091"/>
              <a:ext cx="471944" cy="541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ch052171\Desktop\84364-IMG-Post-COVID-19-DayCare-02.png" id="730" name="Google Shape;730;p11"/>
            <p:cNvPicPr preferRelativeResize="0"/>
            <p:nvPr/>
          </p:nvPicPr>
          <p:blipFill rotWithShape="1">
            <a:blip r:embed="rId12">
              <a:alphaModFix/>
            </a:blip>
            <a:srcRect b="46538" l="75368" r="17802" t="38204"/>
            <a:stretch/>
          </p:blipFill>
          <p:spPr>
            <a:xfrm>
              <a:off x="10784136" y="2332320"/>
              <a:ext cx="471944" cy="541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ch052171\Desktop\84364-IMG-Post-COVID-19-DayCare-02.png" id="731" name="Google Shape;731;p11"/>
            <p:cNvPicPr preferRelativeResize="0"/>
            <p:nvPr/>
          </p:nvPicPr>
          <p:blipFill rotWithShape="1">
            <a:blip r:embed="rId13">
              <a:alphaModFix/>
            </a:blip>
            <a:srcRect b="31026" l="75409" r="17761" t="53716"/>
            <a:stretch/>
          </p:blipFill>
          <p:spPr>
            <a:xfrm>
              <a:off x="10788891" y="2862302"/>
              <a:ext cx="471944" cy="541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ch052171\Desktop\84364-IMG-Post-COVID-19-DayCare-02.png" id="732" name="Google Shape;732;p11"/>
            <p:cNvPicPr preferRelativeResize="0"/>
            <p:nvPr/>
          </p:nvPicPr>
          <p:blipFill rotWithShape="1">
            <a:blip r:embed="rId11">
              <a:alphaModFix/>
            </a:blip>
            <a:srcRect b="17658" l="75414" r="17756" t="67084"/>
            <a:stretch/>
          </p:blipFill>
          <p:spPr>
            <a:xfrm>
              <a:off x="10809202" y="3289579"/>
              <a:ext cx="471944" cy="541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ch052171\Desktop\84364-IMG-Post-COVID-19-DayCare-02.png" id="733" name="Google Shape;733;p11"/>
            <p:cNvPicPr preferRelativeResize="0"/>
            <p:nvPr/>
          </p:nvPicPr>
          <p:blipFill rotWithShape="1">
            <a:blip r:embed="rId14">
              <a:alphaModFix/>
            </a:blip>
            <a:srcRect b="2094" l="75827" r="17343" t="82648"/>
            <a:stretch/>
          </p:blipFill>
          <p:spPr>
            <a:xfrm>
              <a:off x="9306041" y="4066213"/>
              <a:ext cx="502446" cy="575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4" name="Google Shape;734;p11"/>
            <p:cNvSpPr txBox="1"/>
            <p:nvPr/>
          </p:nvSpPr>
          <p:spPr>
            <a:xfrm>
              <a:off x="11256597" y="2028079"/>
              <a:ext cx="9585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666666"/>
                  </a:solidFill>
                </a:rPr>
                <a:t>Play areas</a:t>
              </a:r>
              <a:endParaRPr i="0" sz="1300" u="none" cap="none" strike="noStrike">
                <a:solidFill>
                  <a:srgbClr val="666666"/>
                </a:solidFill>
              </a:endParaRPr>
            </a:p>
          </p:txBody>
        </p:sp>
        <p:sp>
          <p:nvSpPr>
            <p:cNvPr id="735" name="Google Shape;735;p11"/>
            <p:cNvSpPr txBox="1"/>
            <p:nvPr/>
          </p:nvSpPr>
          <p:spPr>
            <a:xfrm>
              <a:off x="11256597" y="2497836"/>
              <a:ext cx="9585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666666"/>
                  </a:solidFill>
                </a:rPr>
                <a:t>Toys</a:t>
              </a:r>
              <a:endParaRPr i="0" sz="1300" u="none" cap="none" strike="noStrike">
                <a:solidFill>
                  <a:srgbClr val="666666"/>
                </a:solidFill>
              </a:endParaRPr>
            </a:p>
          </p:txBody>
        </p:sp>
        <p:sp>
          <p:nvSpPr>
            <p:cNvPr id="736" name="Google Shape;736;p11"/>
            <p:cNvSpPr txBox="1"/>
            <p:nvPr/>
          </p:nvSpPr>
          <p:spPr>
            <a:xfrm>
              <a:off x="11256597" y="2981242"/>
              <a:ext cx="9585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666666"/>
                  </a:solidFill>
                </a:rPr>
                <a:t>Mattresses</a:t>
              </a:r>
              <a:endParaRPr i="0" sz="1300" u="none" cap="none" strike="noStrike">
                <a:solidFill>
                  <a:srgbClr val="666666"/>
                </a:solidFill>
              </a:endParaRPr>
            </a:p>
          </p:txBody>
        </p:sp>
        <p:sp>
          <p:nvSpPr>
            <p:cNvPr id="737" name="Google Shape;737;p11"/>
            <p:cNvSpPr txBox="1"/>
            <p:nvPr/>
          </p:nvSpPr>
          <p:spPr>
            <a:xfrm>
              <a:off x="11281147" y="3423703"/>
              <a:ext cx="9585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666666"/>
                  </a:solidFill>
                </a:rPr>
                <a:t>Chairs</a:t>
              </a:r>
              <a:endParaRPr i="0" sz="1300" u="none" cap="none" strike="noStrike">
                <a:solidFill>
                  <a:srgbClr val="666666"/>
                </a:solidFill>
              </a:endParaRPr>
            </a:p>
          </p:txBody>
        </p:sp>
        <p:sp>
          <p:nvSpPr>
            <p:cNvPr id="738" name="Google Shape;738;p11"/>
            <p:cNvSpPr txBox="1"/>
            <p:nvPr/>
          </p:nvSpPr>
          <p:spPr>
            <a:xfrm>
              <a:off x="9762476" y="4116131"/>
              <a:ext cx="17094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666666"/>
                  </a:solidFill>
                </a:rPr>
                <a:t>Hand disinfection stands</a:t>
              </a:r>
              <a:endParaRPr i="0" sz="1300" u="none" cap="none" strike="noStrike">
                <a:solidFill>
                  <a:srgbClr val="666666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2"/>
          <p:cNvSpPr txBox="1"/>
          <p:nvPr/>
        </p:nvSpPr>
        <p:spPr>
          <a:xfrm>
            <a:off x="1345737" y="1619408"/>
            <a:ext cx="10285760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CONFERENCE/MEETING ROOM- DISINFECTION</a:t>
            </a:r>
            <a:endParaRPr b="1" sz="28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12"/>
          <p:cNvSpPr/>
          <p:nvPr/>
        </p:nvSpPr>
        <p:spPr>
          <a:xfrm flipH="1" rot="10800000">
            <a:off x="-1" y="2364196"/>
            <a:ext cx="12801600" cy="101366"/>
          </a:xfrm>
          <a:prstGeom prst="rect">
            <a:avLst/>
          </a:prstGeom>
          <a:solidFill>
            <a:srgbClr val="D8672F"/>
          </a:solidFill>
          <a:ln>
            <a:noFill/>
          </a:ln>
        </p:spPr>
        <p:txBody>
          <a:bodyPr anchorCtr="0" anchor="ctr" bIns="44300" lIns="88625" spcFirstLastPara="1" rIns="88625" wrap="square" tIns="4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5" name="Google Shape;745;p12"/>
          <p:cNvGrpSpPr/>
          <p:nvPr/>
        </p:nvGrpSpPr>
        <p:grpSpPr>
          <a:xfrm>
            <a:off x="5445604" y="599204"/>
            <a:ext cx="1972491" cy="734156"/>
            <a:chOff x="5068389" y="398410"/>
            <a:chExt cx="2744206" cy="1021387"/>
          </a:xfrm>
        </p:grpSpPr>
        <p:pic>
          <p:nvPicPr>
            <p:cNvPr id="746" name="Google Shape;746;p12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5068389" y="398410"/>
              <a:ext cx="1045029" cy="102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GB_div_diversey_holding_shape_small.eps" id="747" name="Google Shape;747;p12"/>
            <p:cNvPicPr preferRelativeResize="0"/>
            <p:nvPr/>
          </p:nvPicPr>
          <p:blipFill rotWithShape="1">
            <a:blip r:embed="rId4">
              <a:alphaModFix/>
            </a:blip>
            <a:srcRect b="26919" l="21521" r="19199" t="27071"/>
            <a:stretch/>
          </p:blipFill>
          <p:spPr>
            <a:xfrm>
              <a:off x="6640204" y="577161"/>
              <a:ext cx="1172391" cy="6638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48" name="Google Shape;748;p12"/>
            <p:cNvCxnSpPr/>
            <p:nvPr/>
          </p:nvCxnSpPr>
          <p:spPr>
            <a:xfrm>
              <a:off x="6400801" y="647878"/>
              <a:ext cx="0" cy="522449"/>
            </a:xfrm>
            <a:prstGeom prst="straightConnector1">
              <a:avLst/>
            </a:prstGeom>
            <a:noFill/>
            <a:ln cap="flat" cmpd="sng" w="952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49" name="Google Shape;749;p12"/>
          <p:cNvSpPr/>
          <p:nvPr/>
        </p:nvSpPr>
        <p:spPr>
          <a:xfrm>
            <a:off x="527540" y="2775545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KEY TOUCHPOINTS</a:t>
            </a:r>
            <a:endParaRPr/>
          </a:p>
        </p:txBody>
      </p:sp>
      <p:sp>
        <p:nvSpPr>
          <p:cNvPr id="750" name="Google Shape;750;p12"/>
          <p:cNvSpPr/>
          <p:nvPr/>
        </p:nvSpPr>
        <p:spPr>
          <a:xfrm>
            <a:off x="4194374" y="2760627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PRODUCT</a:t>
            </a:r>
            <a:endParaRPr/>
          </a:p>
        </p:txBody>
      </p:sp>
      <p:cxnSp>
        <p:nvCxnSpPr>
          <p:cNvPr id="751" name="Google Shape;751;p12"/>
          <p:cNvCxnSpPr/>
          <p:nvPr/>
        </p:nvCxnSpPr>
        <p:spPr>
          <a:xfrm>
            <a:off x="605918" y="3153287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12"/>
          <p:cNvCxnSpPr/>
          <p:nvPr/>
        </p:nvCxnSpPr>
        <p:spPr>
          <a:xfrm>
            <a:off x="4272752" y="3150628"/>
            <a:ext cx="237729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3" name="Google Shape;753;p12"/>
          <p:cNvSpPr/>
          <p:nvPr/>
        </p:nvSpPr>
        <p:spPr>
          <a:xfrm>
            <a:off x="4146698" y="7419601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PROCESS</a:t>
            </a:r>
            <a:endParaRPr/>
          </a:p>
        </p:txBody>
      </p:sp>
      <p:cxnSp>
        <p:nvCxnSpPr>
          <p:cNvPr id="754" name="Google Shape;754;p12"/>
          <p:cNvCxnSpPr/>
          <p:nvPr/>
        </p:nvCxnSpPr>
        <p:spPr>
          <a:xfrm>
            <a:off x="4187988" y="7805515"/>
            <a:ext cx="540930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5" name="Google Shape;755;p12"/>
          <p:cNvSpPr/>
          <p:nvPr/>
        </p:nvSpPr>
        <p:spPr>
          <a:xfrm>
            <a:off x="4127673" y="7878837"/>
            <a:ext cx="7950247" cy="824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 &amp; put on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 the key touchpoints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Dispose of dirty cloths in the laundry bag 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Discard used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</a:t>
            </a:r>
            <a:endParaRPr/>
          </a:p>
        </p:txBody>
      </p:sp>
      <p:sp>
        <p:nvSpPr>
          <p:cNvPr id="756" name="Google Shape;756;p12"/>
          <p:cNvSpPr/>
          <p:nvPr/>
        </p:nvSpPr>
        <p:spPr>
          <a:xfrm>
            <a:off x="609599" y="9119434"/>
            <a:ext cx="1143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Check PIS, SDS for detailed information http://sds.diversey.com | Use biocides safely. Always read the label and product information before use </a:t>
            </a:r>
            <a:endParaRPr/>
          </a:p>
        </p:txBody>
      </p:sp>
      <p:sp>
        <p:nvSpPr>
          <p:cNvPr id="757" name="Google Shape;757;p12"/>
          <p:cNvSpPr/>
          <p:nvPr/>
        </p:nvSpPr>
        <p:spPr>
          <a:xfrm>
            <a:off x="605918" y="7429679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WHEN TO DO IT</a:t>
            </a:r>
            <a:endParaRPr/>
          </a:p>
        </p:txBody>
      </p:sp>
      <p:cxnSp>
        <p:nvCxnSpPr>
          <p:cNvPr id="758" name="Google Shape;758;p12"/>
          <p:cNvCxnSpPr/>
          <p:nvPr/>
        </p:nvCxnSpPr>
        <p:spPr>
          <a:xfrm>
            <a:off x="684296" y="7808450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9" name="Google Shape;759;p12"/>
          <p:cNvSpPr/>
          <p:nvPr/>
        </p:nvSpPr>
        <p:spPr>
          <a:xfrm>
            <a:off x="1379462" y="8004332"/>
            <a:ext cx="2225159" cy="73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rPr>
              <a:t>After every meeting</a:t>
            </a:r>
            <a:endParaRPr/>
          </a:p>
        </p:txBody>
      </p:sp>
      <p:grpSp>
        <p:nvGrpSpPr>
          <p:cNvPr id="760" name="Google Shape;760;p12"/>
          <p:cNvGrpSpPr/>
          <p:nvPr/>
        </p:nvGrpSpPr>
        <p:grpSpPr>
          <a:xfrm>
            <a:off x="616760" y="8018376"/>
            <a:ext cx="658368" cy="670451"/>
            <a:chOff x="4046181" y="5883345"/>
            <a:chExt cx="658368" cy="670451"/>
          </a:xfrm>
        </p:grpSpPr>
        <p:sp>
          <p:nvSpPr>
            <p:cNvPr id="761" name="Google Shape;761;p12"/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62" name="Google Shape;762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3" name="Google Shape;763;p12"/>
          <p:cNvSpPr/>
          <p:nvPr/>
        </p:nvSpPr>
        <p:spPr>
          <a:xfrm>
            <a:off x="7692754" y="5948054"/>
            <a:ext cx="480060" cy="248365"/>
          </a:xfrm>
          <a:prstGeom prst="rect">
            <a:avLst/>
          </a:prstGeom>
          <a:noFill/>
          <a:ln>
            <a:noFill/>
          </a:ln>
        </p:spPr>
        <p:txBody>
          <a:bodyPr anchorCtr="0" anchor="t" bIns="48000" lIns="96000" spcFirstLastPara="1" rIns="96000" wrap="square" tIns="4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4" name="Google Shape;764;p12"/>
          <p:cNvGrpSpPr/>
          <p:nvPr/>
        </p:nvGrpSpPr>
        <p:grpSpPr>
          <a:xfrm>
            <a:off x="4262796" y="3331629"/>
            <a:ext cx="3202527" cy="1593234"/>
            <a:chOff x="4597297" y="3356577"/>
            <a:chExt cx="3202527" cy="1593234"/>
          </a:xfrm>
        </p:grpSpPr>
        <p:sp>
          <p:nvSpPr>
            <p:cNvPr id="765" name="Google Shape;765;p12"/>
            <p:cNvSpPr/>
            <p:nvPr/>
          </p:nvSpPr>
          <p:spPr>
            <a:xfrm>
              <a:off x="5177410" y="3376984"/>
              <a:ext cx="2622414" cy="7817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Short contact time</a:t>
              </a:r>
              <a:endParaRPr/>
            </a:p>
            <a:p>
              <a:pPr indent="-171450" lvl="0" marL="171450" marR="0" rtl="0" algn="l">
                <a:spcBef>
                  <a:spcPts val="28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Effective against  SARS-CoV-2</a:t>
              </a:r>
              <a:endParaRPr/>
            </a:p>
          </p:txBody>
        </p:sp>
        <p:grpSp>
          <p:nvGrpSpPr>
            <p:cNvPr id="766" name="Google Shape;766;p12"/>
            <p:cNvGrpSpPr/>
            <p:nvPr/>
          </p:nvGrpSpPr>
          <p:grpSpPr>
            <a:xfrm>
              <a:off x="4607253" y="3356577"/>
              <a:ext cx="569740" cy="781026"/>
              <a:chOff x="6778698" y="5813279"/>
              <a:chExt cx="569740" cy="781026"/>
            </a:xfrm>
          </p:grpSpPr>
          <p:sp>
            <p:nvSpPr>
              <p:cNvPr id="767" name="Google Shape;767;p12"/>
              <p:cNvSpPr/>
              <p:nvPr/>
            </p:nvSpPr>
            <p:spPr>
              <a:xfrm>
                <a:off x="6778698" y="5813279"/>
                <a:ext cx="458390" cy="701754"/>
              </a:xfrm>
              <a:custGeom>
                <a:rect b="b" l="l" r="r" t="t"/>
                <a:pathLst>
                  <a:path extrusionOk="0" h="1268" w="828">
                    <a:moveTo>
                      <a:pt x="11" y="150"/>
                    </a:moveTo>
                    <a:lnTo>
                      <a:pt x="11" y="150"/>
                    </a:lnTo>
                    <a:lnTo>
                      <a:pt x="0" y="301"/>
                    </a:lnTo>
                    <a:lnTo>
                      <a:pt x="0" y="1078"/>
                    </a:lnTo>
                    <a:cubicBezTo>
                      <a:pt x="0" y="1095"/>
                      <a:pt x="3" y="1111"/>
                      <a:pt x="7" y="1128"/>
                    </a:cubicBezTo>
                    <a:lnTo>
                      <a:pt x="26" y="1203"/>
                    </a:lnTo>
                    <a:cubicBezTo>
                      <a:pt x="36" y="1241"/>
                      <a:pt x="71" y="1268"/>
                      <a:pt x="110" y="1268"/>
                    </a:cubicBezTo>
                    <a:lnTo>
                      <a:pt x="712" y="1268"/>
                    </a:lnTo>
                    <a:cubicBezTo>
                      <a:pt x="751" y="1268"/>
                      <a:pt x="785" y="1242"/>
                      <a:pt x="796" y="1206"/>
                    </a:cubicBezTo>
                    <a:lnTo>
                      <a:pt x="819" y="1126"/>
                    </a:lnTo>
                    <a:cubicBezTo>
                      <a:pt x="825" y="1107"/>
                      <a:pt x="828" y="1088"/>
                      <a:pt x="828" y="1069"/>
                    </a:cubicBezTo>
                    <a:lnTo>
                      <a:pt x="828" y="315"/>
                    </a:lnTo>
                    <a:cubicBezTo>
                      <a:pt x="828" y="306"/>
                      <a:pt x="827" y="297"/>
                      <a:pt x="825" y="288"/>
                    </a:cubicBezTo>
                    <a:lnTo>
                      <a:pt x="802" y="177"/>
                    </a:lnTo>
                    <a:cubicBezTo>
                      <a:pt x="800" y="165"/>
                      <a:pt x="796" y="154"/>
                      <a:pt x="790" y="143"/>
                    </a:cubicBezTo>
                    <a:lnTo>
                      <a:pt x="743" y="52"/>
                    </a:lnTo>
                    <a:cubicBezTo>
                      <a:pt x="730" y="26"/>
                      <a:pt x="703" y="10"/>
                      <a:pt x="674" y="10"/>
                    </a:cubicBezTo>
                    <a:lnTo>
                      <a:pt x="360" y="10"/>
                    </a:lnTo>
                    <a:cubicBezTo>
                      <a:pt x="333" y="10"/>
                      <a:pt x="308" y="24"/>
                      <a:pt x="294" y="47"/>
                    </a:cubicBezTo>
                    <a:lnTo>
                      <a:pt x="256" y="106"/>
                    </a:lnTo>
                    <a:cubicBezTo>
                      <a:pt x="253" y="112"/>
                      <a:pt x="245" y="111"/>
                      <a:pt x="242" y="105"/>
                    </a:cubicBezTo>
                    <a:lnTo>
                      <a:pt x="215" y="53"/>
                    </a:lnTo>
                    <a:lnTo>
                      <a:pt x="215" y="0"/>
                    </a:lnTo>
                    <a:lnTo>
                      <a:pt x="43" y="0"/>
                    </a:lnTo>
                    <a:lnTo>
                      <a:pt x="43" y="41"/>
                    </a:lnTo>
                    <a:cubicBezTo>
                      <a:pt x="43" y="51"/>
                      <a:pt x="41" y="60"/>
                      <a:pt x="38" y="69"/>
                    </a:cubicBezTo>
                    <a:lnTo>
                      <a:pt x="21" y="110"/>
                    </a:lnTo>
                    <a:cubicBezTo>
                      <a:pt x="16" y="123"/>
                      <a:pt x="12" y="136"/>
                      <a:pt x="11" y="150"/>
                    </a:cubicBezTo>
                    <a:lnTo>
                      <a:pt x="11" y="15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12"/>
              <p:cNvSpPr/>
              <p:nvPr/>
            </p:nvSpPr>
            <p:spPr>
              <a:xfrm>
                <a:off x="6982056" y="5844948"/>
                <a:ext cx="171688" cy="60008"/>
              </a:xfrm>
              <a:custGeom>
                <a:rect b="b" l="l" r="r" t="t"/>
                <a:pathLst>
                  <a:path extrusionOk="0" h="109" w="312">
                    <a:moveTo>
                      <a:pt x="257" y="109"/>
                    </a:moveTo>
                    <a:lnTo>
                      <a:pt x="257" y="109"/>
                    </a:lnTo>
                    <a:lnTo>
                      <a:pt x="54" y="109"/>
                    </a:lnTo>
                    <a:cubicBezTo>
                      <a:pt x="24" y="109"/>
                      <a:pt x="0" y="85"/>
                      <a:pt x="0" y="55"/>
                    </a:cubicBezTo>
                    <a:lnTo>
                      <a:pt x="0" y="55"/>
                    </a:lnTo>
                    <a:cubicBezTo>
                      <a:pt x="0" y="25"/>
                      <a:pt x="24" y="0"/>
                      <a:pt x="54" y="0"/>
                    </a:cubicBezTo>
                    <a:lnTo>
                      <a:pt x="257" y="0"/>
                    </a:lnTo>
                    <a:cubicBezTo>
                      <a:pt x="287" y="0"/>
                      <a:pt x="312" y="25"/>
                      <a:pt x="312" y="55"/>
                    </a:cubicBezTo>
                    <a:lnTo>
                      <a:pt x="312" y="55"/>
                    </a:lnTo>
                    <a:cubicBezTo>
                      <a:pt x="312" y="85"/>
                      <a:pt x="287" y="109"/>
                      <a:pt x="257" y="109"/>
                    </a:cubicBezTo>
                    <a:lnTo>
                      <a:pt x="257" y="109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12"/>
              <p:cNvSpPr/>
              <p:nvPr/>
            </p:nvSpPr>
            <p:spPr>
              <a:xfrm>
                <a:off x="6822036" y="5991634"/>
                <a:ext cx="371713" cy="418385"/>
              </a:xfrm>
              <a:custGeom>
                <a:rect b="b" l="l" r="r" t="t"/>
                <a:pathLst>
                  <a:path extrusionOk="0" h="757" w="672">
                    <a:moveTo>
                      <a:pt x="0" y="0"/>
                    </a:moveTo>
                    <a:lnTo>
                      <a:pt x="0" y="0"/>
                    </a:lnTo>
                    <a:lnTo>
                      <a:pt x="672" y="0"/>
                    </a:lnTo>
                    <a:lnTo>
                      <a:pt x="672" y="757"/>
                    </a:lnTo>
                    <a:lnTo>
                      <a:pt x="0" y="7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70" name="Google Shape;770;p12"/>
              <p:cNvGrpSpPr/>
              <p:nvPr/>
            </p:nvGrpSpPr>
            <p:grpSpPr>
              <a:xfrm>
                <a:off x="7125737" y="6072238"/>
                <a:ext cx="222701" cy="522067"/>
                <a:chOff x="2213604" y="2419742"/>
                <a:chExt cx="96838" cy="227013"/>
              </a:xfrm>
            </p:grpSpPr>
            <p:sp>
              <p:nvSpPr>
                <p:cNvPr id="771" name="Google Shape;771;p12"/>
                <p:cNvSpPr/>
                <p:nvPr/>
              </p:nvSpPr>
              <p:spPr>
                <a:xfrm>
                  <a:off x="2213604" y="2419742"/>
                  <a:ext cx="96838" cy="227013"/>
                </a:xfrm>
                <a:custGeom>
                  <a:rect b="b" l="l" r="r" t="t"/>
                  <a:pathLst>
                    <a:path extrusionOk="0" h="660" w="280">
                      <a:moveTo>
                        <a:pt x="200" y="82"/>
                      </a:moveTo>
                      <a:lnTo>
                        <a:pt x="200" y="82"/>
                      </a:lnTo>
                      <a:lnTo>
                        <a:pt x="256" y="94"/>
                      </a:lnTo>
                      <a:cubicBezTo>
                        <a:pt x="261" y="94"/>
                        <a:pt x="264" y="90"/>
                        <a:pt x="262" y="85"/>
                      </a:cubicBezTo>
                      <a:lnTo>
                        <a:pt x="224" y="13"/>
                      </a:lnTo>
                      <a:cubicBezTo>
                        <a:pt x="219" y="5"/>
                        <a:pt x="211" y="0"/>
                        <a:pt x="202" y="0"/>
                      </a:cubicBezTo>
                      <a:lnTo>
                        <a:pt x="28" y="0"/>
                      </a:lnTo>
                      <a:lnTo>
                        <a:pt x="28" y="48"/>
                      </a:lnTo>
                      <a:lnTo>
                        <a:pt x="63" y="48"/>
                      </a:lnTo>
                      <a:lnTo>
                        <a:pt x="63" y="65"/>
                      </a:lnTo>
                      <a:lnTo>
                        <a:pt x="2" y="164"/>
                      </a:lnTo>
                      <a:cubicBezTo>
                        <a:pt x="0" y="168"/>
                        <a:pt x="3" y="172"/>
                        <a:pt x="8" y="172"/>
                      </a:cubicBezTo>
                      <a:cubicBezTo>
                        <a:pt x="10" y="172"/>
                        <a:pt x="12" y="171"/>
                        <a:pt x="13" y="169"/>
                      </a:cubicBezTo>
                      <a:lnTo>
                        <a:pt x="96" y="65"/>
                      </a:lnTo>
                      <a:lnTo>
                        <a:pt x="122" y="80"/>
                      </a:lnTo>
                      <a:lnTo>
                        <a:pt x="125" y="127"/>
                      </a:lnTo>
                      <a:cubicBezTo>
                        <a:pt x="125" y="128"/>
                        <a:pt x="125" y="130"/>
                        <a:pt x="124" y="131"/>
                      </a:cubicBezTo>
                      <a:lnTo>
                        <a:pt x="112" y="152"/>
                      </a:lnTo>
                      <a:cubicBezTo>
                        <a:pt x="111" y="154"/>
                        <a:pt x="111" y="156"/>
                        <a:pt x="112" y="158"/>
                      </a:cubicBezTo>
                      <a:cubicBezTo>
                        <a:pt x="116" y="166"/>
                        <a:pt x="126" y="247"/>
                        <a:pt x="110" y="270"/>
                      </a:cubicBezTo>
                      <a:cubicBezTo>
                        <a:pt x="92" y="298"/>
                        <a:pt x="51" y="334"/>
                        <a:pt x="51" y="334"/>
                      </a:cubicBezTo>
                      <a:cubicBezTo>
                        <a:pt x="51" y="334"/>
                        <a:pt x="32" y="357"/>
                        <a:pt x="28" y="390"/>
                      </a:cubicBezTo>
                      <a:cubicBezTo>
                        <a:pt x="26" y="411"/>
                        <a:pt x="26" y="558"/>
                        <a:pt x="27" y="607"/>
                      </a:cubicBezTo>
                      <a:cubicBezTo>
                        <a:pt x="28" y="637"/>
                        <a:pt x="52" y="660"/>
                        <a:pt x="82" y="660"/>
                      </a:cubicBezTo>
                      <a:lnTo>
                        <a:pt x="226" y="660"/>
                      </a:lnTo>
                      <a:cubicBezTo>
                        <a:pt x="256" y="660"/>
                        <a:pt x="280" y="636"/>
                        <a:pt x="280" y="606"/>
                      </a:cubicBezTo>
                      <a:lnTo>
                        <a:pt x="280" y="382"/>
                      </a:lnTo>
                      <a:cubicBezTo>
                        <a:pt x="280" y="365"/>
                        <a:pt x="278" y="349"/>
                        <a:pt x="273" y="334"/>
                      </a:cubicBezTo>
                      <a:cubicBezTo>
                        <a:pt x="266" y="310"/>
                        <a:pt x="252" y="268"/>
                        <a:pt x="232" y="214"/>
                      </a:cubicBezTo>
                      <a:cubicBezTo>
                        <a:pt x="199" y="125"/>
                        <a:pt x="200" y="82"/>
                        <a:pt x="200" y="82"/>
                      </a:cubicBezTo>
                      <a:lnTo>
                        <a:pt x="200" y="8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12"/>
                <p:cNvSpPr/>
                <p:nvPr/>
              </p:nvSpPr>
              <p:spPr>
                <a:xfrm>
                  <a:off x="2234242" y="2537217"/>
                  <a:ext cx="63500" cy="87313"/>
                </a:xfrm>
                <a:custGeom>
                  <a:rect b="b" l="l" r="r" t="t"/>
                  <a:pathLst>
                    <a:path extrusionOk="0" h="259" w="182">
                      <a:moveTo>
                        <a:pt x="117" y="0"/>
                      </a:moveTo>
                      <a:lnTo>
                        <a:pt x="117" y="0"/>
                      </a:lnTo>
                      <a:lnTo>
                        <a:pt x="152" y="0"/>
                      </a:lnTo>
                      <a:cubicBezTo>
                        <a:pt x="169" y="0"/>
                        <a:pt x="182" y="14"/>
                        <a:pt x="182" y="30"/>
                      </a:cubicBezTo>
                      <a:lnTo>
                        <a:pt x="182" y="227"/>
                      </a:lnTo>
                      <a:cubicBezTo>
                        <a:pt x="182" y="245"/>
                        <a:pt x="168" y="259"/>
                        <a:pt x="150" y="259"/>
                      </a:cubicBezTo>
                      <a:lnTo>
                        <a:pt x="32" y="259"/>
                      </a:lnTo>
                      <a:cubicBezTo>
                        <a:pt x="14" y="259"/>
                        <a:pt x="0" y="245"/>
                        <a:pt x="0" y="227"/>
                      </a:cubicBezTo>
                      <a:lnTo>
                        <a:pt x="0" y="118"/>
                      </a:lnTo>
                      <a:cubicBezTo>
                        <a:pt x="0" y="53"/>
                        <a:pt x="53" y="0"/>
                        <a:pt x="117" y="0"/>
                      </a:cubicBez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73" name="Google Shape;773;p12"/>
            <p:cNvSpPr/>
            <p:nvPr/>
          </p:nvSpPr>
          <p:spPr>
            <a:xfrm>
              <a:off x="5297410" y="4331757"/>
              <a:ext cx="2441297" cy="618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1 microfibre cloth* or disposable cloth</a:t>
              </a:r>
              <a:endParaRPr b="1" sz="14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2"/>
            <p:cNvSpPr/>
            <p:nvPr/>
          </p:nvSpPr>
          <p:spPr>
            <a:xfrm rot="-1044672">
              <a:off x="4651615" y="4456749"/>
              <a:ext cx="428699" cy="428699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12"/>
          <p:cNvGrpSpPr/>
          <p:nvPr/>
        </p:nvGrpSpPr>
        <p:grpSpPr>
          <a:xfrm>
            <a:off x="7271847" y="2775545"/>
            <a:ext cx="5224953" cy="4738947"/>
            <a:chOff x="2358305" y="1536067"/>
            <a:chExt cx="6459277" cy="5002193"/>
          </a:xfrm>
        </p:grpSpPr>
        <p:pic>
          <p:nvPicPr>
            <p:cNvPr id="776" name="Google Shape;776;p12"/>
            <p:cNvPicPr preferRelativeResize="0"/>
            <p:nvPr/>
          </p:nvPicPr>
          <p:blipFill rotWithShape="1">
            <a:blip r:embed="rId6">
              <a:alphaModFix/>
            </a:blip>
            <a:srcRect b="16298" l="-393" r="33804" t="10762"/>
            <a:stretch/>
          </p:blipFill>
          <p:spPr>
            <a:xfrm>
              <a:off x="2358305" y="1536067"/>
              <a:ext cx="6459277" cy="50021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7" name="Google Shape;777;p12"/>
            <p:cNvSpPr/>
            <p:nvPr/>
          </p:nvSpPr>
          <p:spPr>
            <a:xfrm>
              <a:off x="6917832" y="2128962"/>
              <a:ext cx="416417" cy="5375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8" name="Google Shape;778;p12"/>
          <p:cNvSpPr/>
          <p:nvPr/>
        </p:nvSpPr>
        <p:spPr>
          <a:xfrm>
            <a:off x="8020305" y="4795909"/>
            <a:ext cx="159258" cy="832437"/>
          </a:xfrm>
          <a:custGeom>
            <a:rect b="b" l="l" r="r" t="t"/>
            <a:pathLst>
              <a:path extrusionOk="0" h="1466850" w="209550">
                <a:moveTo>
                  <a:pt x="12700" y="1466850"/>
                </a:moveTo>
                <a:lnTo>
                  <a:pt x="0" y="381000"/>
                </a:lnTo>
                <a:lnTo>
                  <a:pt x="209550" y="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9" name="Google Shape;779;p12"/>
          <p:cNvGrpSpPr/>
          <p:nvPr/>
        </p:nvGrpSpPr>
        <p:grpSpPr>
          <a:xfrm>
            <a:off x="473096" y="3377392"/>
            <a:ext cx="3131526" cy="3528017"/>
            <a:chOff x="8980232" y="2391037"/>
            <a:chExt cx="2982405" cy="3360016"/>
          </a:xfrm>
        </p:grpSpPr>
        <p:sp>
          <p:nvSpPr>
            <p:cNvPr id="780" name="Google Shape;780;p12"/>
            <p:cNvSpPr txBox="1"/>
            <p:nvPr/>
          </p:nvSpPr>
          <p:spPr>
            <a:xfrm>
              <a:off x="9535844" y="3111212"/>
              <a:ext cx="1240816" cy="2344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Door handles</a:t>
              </a:r>
              <a:endParaRPr/>
            </a:p>
          </p:txBody>
        </p:sp>
        <p:sp>
          <p:nvSpPr>
            <p:cNvPr id="781" name="Google Shape;781;p12"/>
            <p:cNvSpPr txBox="1"/>
            <p:nvPr/>
          </p:nvSpPr>
          <p:spPr>
            <a:xfrm>
              <a:off x="9535844" y="2505261"/>
              <a:ext cx="2355284" cy="2344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Desks, table tops, flip chart</a:t>
              </a:r>
              <a:endParaRPr/>
            </a:p>
          </p:txBody>
        </p:sp>
        <p:sp>
          <p:nvSpPr>
            <p:cNvPr id="782" name="Google Shape;782;p12"/>
            <p:cNvSpPr txBox="1"/>
            <p:nvPr/>
          </p:nvSpPr>
          <p:spPr>
            <a:xfrm>
              <a:off x="9535844" y="4257538"/>
              <a:ext cx="681200" cy="2344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Phone</a:t>
              </a:r>
              <a:endParaRPr/>
            </a:p>
          </p:txBody>
        </p:sp>
        <p:sp>
          <p:nvSpPr>
            <p:cNvPr id="783" name="Google Shape;783;p12"/>
            <p:cNvSpPr txBox="1"/>
            <p:nvPr/>
          </p:nvSpPr>
          <p:spPr>
            <a:xfrm>
              <a:off x="9535844" y="5363542"/>
              <a:ext cx="903239" cy="2344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Switches</a:t>
              </a:r>
              <a:endParaRPr/>
            </a:p>
          </p:txBody>
        </p:sp>
        <p:pic>
          <p:nvPicPr>
            <p:cNvPr id="784" name="Google Shape;784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059560" y="2942848"/>
              <a:ext cx="487362" cy="554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5" name="Google Shape;785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063107" y="4073756"/>
              <a:ext cx="540000" cy="598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6" name="Google Shape;786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085579" y="5283053"/>
              <a:ext cx="482881" cy="4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7" name="Google Shape;787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67539" y="2391037"/>
              <a:ext cx="492401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8" name="Google Shape;788;p1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980232" y="3501668"/>
              <a:ext cx="562866" cy="57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9" name="Google Shape;789;p12"/>
            <p:cNvSpPr txBox="1"/>
            <p:nvPr/>
          </p:nvSpPr>
          <p:spPr>
            <a:xfrm>
              <a:off x="9535844" y="3462238"/>
              <a:ext cx="2426793" cy="5012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Meeting room accessories</a:t>
              </a:r>
              <a:endParaRPr/>
            </a:p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Coffee machines, kettle etc.</a:t>
              </a:r>
              <a:endParaRPr/>
            </a:p>
          </p:txBody>
        </p:sp>
        <p:sp>
          <p:nvSpPr>
            <p:cNvPr id="790" name="Google Shape;790;p12"/>
            <p:cNvSpPr txBox="1"/>
            <p:nvPr/>
          </p:nvSpPr>
          <p:spPr>
            <a:xfrm>
              <a:off x="9542354" y="4805514"/>
              <a:ext cx="1416504" cy="2344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Remote control</a:t>
              </a:r>
              <a:endParaRPr/>
            </a:p>
          </p:txBody>
        </p:sp>
        <p:pic>
          <p:nvPicPr>
            <p:cNvPr id="791" name="Google Shape;791;p1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989585" y="4614185"/>
              <a:ext cx="596841" cy="6120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92" name="Google Shape;792;p12"/>
          <p:cNvCxnSpPr/>
          <p:nvPr/>
        </p:nvCxnSpPr>
        <p:spPr>
          <a:xfrm>
            <a:off x="8227049" y="4895884"/>
            <a:ext cx="0" cy="552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12"/>
          <p:cNvCxnSpPr/>
          <p:nvPr/>
        </p:nvCxnSpPr>
        <p:spPr>
          <a:xfrm>
            <a:off x="12007036" y="4356471"/>
            <a:ext cx="0" cy="81249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4" name="Google Shape;794;p12"/>
          <p:cNvSpPr/>
          <p:nvPr/>
        </p:nvSpPr>
        <p:spPr>
          <a:xfrm>
            <a:off x="4220394" y="5509829"/>
            <a:ext cx="3015073" cy="549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* Use a different microfibre cloth colour from your current daily cleaning process for the enhanced cleaning </a:t>
            </a:r>
            <a:endParaRPr b="1" sz="11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3"/>
          <p:cNvSpPr txBox="1"/>
          <p:nvPr/>
        </p:nvSpPr>
        <p:spPr>
          <a:xfrm>
            <a:off x="1345737" y="1619408"/>
            <a:ext cx="10285760" cy="596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CLUB LOUNGE - DISINFECTION</a:t>
            </a:r>
            <a:endParaRPr b="1" sz="28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3"/>
          <p:cNvSpPr/>
          <p:nvPr/>
        </p:nvSpPr>
        <p:spPr>
          <a:xfrm flipH="1" rot="10800000">
            <a:off x="-1" y="2364196"/>
            <a:ext cx="12801600" cy="101366"/>
          </a:xfrm>
          <a:prstGeom prst="rect">
            <a:avLst/>
          </a:prstGeom>
          <a:solidFill>
            <a:srgbClr val="D8672F"/>
          </a:solidFill>
          <a:ln>
            <a:noFill/>
          </a:ln>
        </p:spPr>
        <p:txBody>
          <a:bodyPr anchorCtr="0" anchor="ctr" bIns="44300" lIns="88625" spcFirstLastPara="1" rIns="88625" wrap="square" tIns="4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1" name="Google Shape;801;p13"/>
          <p:cNvGrpSpPr/>
          <p:nvPr/>
        </p:nvGrpSpPr>
        <p:grpSpPr>
          <a:xfrm>
            <a:off x="5445604" y="599204"/>
            <a:ext cx="1972491" cy="734156"/>
            <a:chOff x="5068389" y="398410"/>
            <a:chExt cx="2744206" cy="1021387"/>
          </a:xfrm>
        </p:grpSpPr>
        <p:pic>
          <p:nvPicPr>
            <p:cNvPr id="802" name="Google Shape;802;p13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5068389" y="398410"/>
              <a:ext cx="1045029" cy="102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GB_div_diversey_holding_shape_small.eps" id="803" name="Google Shape;803;p13"/>
            <p:cNvPicPr preferRelativeResize="0"/>
            <p:nvPr/>
          </p:nvPicPr>
          <p:blipFill rotWithShape="1">
            <a:blip r:embed="rId4">
              <a:alphaModFix/>
            </a:blip>
            <a:srcRect b="26919" l="21521" r="19199" t="27071"/>
            <a:stretch/>
          </p:blipFill>
          <p:spPr>
            <a:xfrm>
              <a:off x="6640204" y="577161"/>
              <a:ext cx="1172391" cy="6638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04" name="Google Shape;804;p13"/>
            <p:cNvCxnSpPr/>
            <p:nvPr/>
          </p:nvCxnSpPr>
          <p:spPr>
            <a:xfrm>
              <a:off x="6400801" y="647878"/>
              <a:ext cx="0" cy="522449"/>
            </a:xfrm>
            <a:prstGeom prst="straightConnector1">
              <a:avLst/>
            </a:prstGeom>
            <a:noFill/>
            <a:ln cap="flat" cmpd="sng" w="952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05" name="Google Shape;805;p13"/>
          <p:cNvSpPr/>
          <p:nvPr/>
        </p:nvSpPr>
        <p:spPr>
          <a:xfrm>
            <a:off x="415220" y="2706383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KEY TOUCHPOINTS</a:t>
            </a:r>
            <a:endParaRPr/>
          </a:p>
        </p:txBody>
      </p:sp>
      <p:sp>
        <p:nvSpPr>
          <p:cNvPr id="806" name="Google Shape;806;p13"/>
          <p:cNvSpPr/>
          <p:nvPr/>
        </p:nvSpPr>
        <p:spPr>
          <a:xfrm>
            <a:off x="4288158" y="2760627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PRODUCT</a:t>
            </a:r>
            <a:endParaRPr/>
          </a:p>
        </p:txBody>
      </p:sp>
      <p:cxnSp>
        <p:nvCxnSpPr>
          <p:cNvPr id="807" name="Google Shape;807;p13"/>
          <p:cNvCxnSpPr/>
          <p:nvPr/>
        </p:nvCxnSpPr>
        <p:spPr>
          <a:xfrm>
            <a:off x="461442" y="3126632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13"/>
          <p:cNvCxnSpPr/>
          <p:nvPr/>
        </p:nvCxnSpPr>
        <p:spPr>
          <a:xfrm>
            <a:off x="4366536" y="3150628"/>
            <a:ext cx="237729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9" name="Google Shape;809;p13"/>
          <p:cNvSpPr/>
          <p:nvPr/>
        </p:nvSpPr>
        <p:spPr>
          <a:xfrm>
            <a:off x="4403447" y="7465454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PROCESS</a:t>
            </a:r>
            <a:endParaRPr/>
          </a:p>
        </p:txBody>
      </p:sp>
      <p:cxnSp>
        <p:nvCxnSpPr>
          <p:cNvPr id="810" name="Google Shape;810;p13"/>
          <p:cNvCxnSpPr/>
          <p:nvPr/>
        </p:nvCxnSpPr>
        <p:spPr>
          <a:xfrm>
            <a:off x="4976072" y="7878023"/>
            <a:ext cx="540930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1" name="Google Shape;811;p13"/>
          <p:cNvSpPr/>
          <p:nvPr/>
        </p:nvSpPr>
        <p:spPr>
          <a:xfrm>
            <a:off x="4384423" y="7924690"/>
            <a:ext cx="7818870" cy="824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 &amp; put on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 the key touchpoints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Dispose of dirty cloths in the laundry bag 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Discard used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</a:t>
            </a:r>
            <a:endParaRPr/>
          </a:p>
        </p:txBody>
      </p:sp>
      <p:sp>
        <p:nvSpPr>
          <p:cNvPr id="812" name="Google Shape;812;p13"/>
          <p:cNvSpPr/>
          <p:nvPr/>
        </p:nvSpPr>
        <p:spPr>
          <a:xfrm>
            <a:off x="533399" y="9195634"/>
            <a:ext cx="1143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Check PIS, SDS for detailed information http://sds.diversey.com | Use biocides safely. Always read the label and product information before use </a:t>
            </a:r>
            <a:endParaRPr/>
          </a:p>
        </p:txBody>
      </p:sp>
      <p:sp>
        <p:nvSpPr>
          <p:cNvPr id="813" name="Google Shape;813;p13"/>
          <p:cNvSpPr/>
          <p:nvPr/>
        </p:nvSpPr>
        <p:spPr>
          <a:xfrm>
            <a:off x="480522" y="7499451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WHEN TO DO IT</a:t>
            </a:r>
            <a:endParaRPr/>
          </a:p>
        </p:txBody>
      </p:sp>
      <p:cxnSp>
        <p:nvCxnSpPr>
          <p:cNvPr id="814" name="Google Shape;814;p13"/>
          <p:cNvCxnSpPr/>
          <p:nvPr/>
        </p:nvCxnSpPr>
        <p:spPr>
          <a:xfrm>
            <a:off x="558900" y="7878222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5" name="Google Shape;815;p13"/>
          <p:cNvSpPr/>
          <p:nvPr/>
        </p:nvSpPr>
        <p:spPr>
          <a:xfrm>
            <a:off x="1361009" y="7973856"/>
            <a:ext cx="2378653" cy="73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rPr>
              <a:t>After every guest use</a:t>
            </a:r>
            <a:endParaRPr/>
          </a:p>
        </p:txBody>
      </p:sp>
      <p:grpSp>
        <p:nvGrpSpPr>
          <p:cNvPr id="816" name="Google Shape;816;p13"/>
          <p:cNvGrpSpPr/>
          <p:nvPr/>
        </p:nvGrpSpPr>
        <p:grpSpPr>
          <a:xfrm>
            <a:off x="598307" y="7987900"/>
            <a:ext cx="658368" cy="670451"/>
            <a:chOff x="4046181" y="5883345"/>
            <a:chExt cx="658368" cy="670451"/>
          </a:xfrm>
        </p:grpSpPr>
        <p:sp>
          <p:nvSpPr>
            <p:cNvPr id="817" name="Google Shape;817;p13"/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8" name="Google Shape;818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9" name="Google Shape;819;p13"/>
          <p:cNvSpPr/>
          <p:nvPr/>
        </p:nvSpPr>
        <p:spPr>
          <a:xfrm>
            <a:off x="8079613" y="5948054"/>
            <a:ext cx="480060" cy="248365"/>
          </a:xfrm>
          <a:prstGeom prst="rect">
            <a:avLst/>
          </a:prstGeom>
          <a:noFill/>
          <a:ln>
            <a:noFill/>
          </a:ln>
        </p:spPr>
        <p:txBody>
          <a:bodyPr anchorCtr="0" anchor="t" bIns="48000" lIns="96000" spcFirstLastPara="1" rIns="96000" wrap="square" tIns="4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0" name="Google Shape;820;p13"/>
          <p:cNvGrpSpPr/>
          <p:nvPr/>
        </p:nvGrpSpPr>
        <p:grpSpPr>
          <a:xfrm>
            <a:off x="4381002" y="3381112"/>
            <a:ext cx="3192571" cy="1553619"/>
            <a:chOff x="4607253" y="3356577"/>
            <a:chExt cx="3192571" cy="1345527"/>
          </a:xfrm>
        </p:grpSpPr>
        <p:sp>
          <p:nvSpPr>
            <p:cNvPr id="821" name="Google Shape;821;p13"/>
            <p:cNvSpPr/>
            <p:nvPr/>
          </p:nvSpPr>
          <p:spPr>
            <a:xfrm>
              <a:off x="5177410" y="3376984"/>
              <a:ext cx="2622414" cy="6770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Short contact time</a:t>
              </a:r>
              <a:endParaRPr/>
            </a:p>
            <a:p>
              <a:pPr indent="-171450" lvl="0" marL="171450" marR="0" rtl="0" algn="l">
                <a:spcBef>
                  <a:spcPts val="28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Effective against  SARS-CoV-2</a:t>
              </a:r>
              <a:endParaRPr/>
            </a:p>
          </p:txBody>
        </p:sp>
        <p:grpSp>
          <p:nvGrpSpPr>
            <p:cNvPr id="822" name="Google Shape;822;p13"/>
            <p:cNvGrpSpPr/>
            <p:nvPr/>
          </p:nvGrpSpPr>
          <p:grpSpPr>
            <a:xfrm>
              <a:off x="4607253" y="3356577"/>
              <a:ext cx="569740" cy="781026"/>
              <a:chOff x="6778698" y="5813279"/>
              <a:chExt cx="569740" cy="781026"/>
            </a:xfrm>
          </p:grpSpPr>
          <p:sp>
            <p:nvSpPr>
              <p:cNvPr id="823" name="Google Shape;823;p13"/>
              <p:cNvSpPr/>
              <p:nvPr/>
            </p:nvSpPr>
            <p:spPr>
              <a:xfrm>
                <a:off x="6778698" y="5813279"/>
                <a:ext cx="458390" cy="701754"/>
              </a:xfrm>
              <a:custGeom>
                <a:rect b="b" l="l" r="r" t="t"/>
                <a:pathLst>
                  <a:path extrusionOk="0" h="1268" w="828">
                    <a:moveTo>
                      <a:pt x="11" y="150"/>
                    </a:moveTo>
                    <a:lnTo>
                      <a:pt x="11" y="150"/>
                    </a:lnTo>
                    <a:lnTo>
                      <a:pt x="0" y="301"/>
                    </a:lnTo>
                    <a:lnTo>
                      <a:pt x="0" y="1078"/>
                    </a:lnTo>
                    <a:cubicBezTo>
                      <a:pt x="0" y="1095"/>
                      <a:pt x="3" y="1111"/>
                      <a:pt x="7" y="1128"/>
                    </a:cubicBezTo>
                    <a:lnTo>
                      <a:pt x="26" y="1203"/>
                    </a:lnTo>
                    <a:cubicBezTo>
                      <a:pt x="36" y="1241"/>
                      <a:pt x="71" y="1268"/>
                      <a:pt x="110" y="1268"/>
                    </a:cubicBezTo>
                    <a:lnTo>
                      <a:pt x="712" y="1268"/>
                    </a:lnTo>
                    <a:cubicBezTo>
                      <a:pt x="751" y="1268"/>
                      <a:pt x="785" y="1242"/>
                      <a:pt x="796" y="1206"/>
                    </a:cubicBezTo>
                    <a:lnTo>
                      <a:pt x="819" y="1126"/>
                    </a:lnTo>
                    <a:cubicBezTo>
                      <a:pt x="825" y="1107"/>
                      <a:pt x="828" y="1088"/>
                      <a:pt x="828" y="1069"/>
                    </a:cubicBezTo>
                    <a:lnTo>
                      <a:pt x="828" y="315"/>
                    </a:lnTo>
                    <a:cubicBezTo>
                      <a:pt x="828" y="306"/>
                      <a:pt x="827" y="297"/>
                      <a:pt x="825" y="288"/>
                    </a:cubicBezTo>
                    <a:lnTo>
                      <a:pt x="802" y="177"/>
                    </a:lnTo>
                    <a:cubicBezTo>
                      <a:pt x="800" y="165"/>
                      <a:pt x="796" y="154"/>
                      <a:pt x="790" y="143"/>
                    </a:cubicBezTo>
                    <a:lnTo>
                      <a:pt x="743" y="52"/>
                    </a:lnTo>
                    <a:cubicBezTo>
                      <a:pt x="730" y="26"/>
                      <a:pt x="703" y="10"/>
                      <a:pt x="674" y="10"/>
                    </a:cubicBezTo>
                    <a:lnTo>
                      <a:pt x="360" y="10"/>
                    </a:lnTo>
                    <a:cubicBezTo>
                      <a:pt x="333" y="10"/>
                      <a:pt x="308" y="24"/>
                      <a:pt x="294" y="47"/>
                    </a:cubicBezTo>
                    <a:lnTo>
                      <a:pt x="256" y="106"/>
                    </a:lnTo>
                    <a:cubicBezTo>
                      <a:pt x="253" y="112"/>
                      <a:pt x="245" y="111"/>
                      <a:pt x="242" y="105"/>
                    </a:cubicBezTo>
                    <a:lnTo>
                      <a:pt x="215" y="53"/>
                    </a:lnTo>
                    <a:lnTo>
                      <a:pt x="215" y="0"/>
                    </a:lnTo>
                    <a:lnTo>
                      <a:pt x="43" y="0"/>
                    </a:lnTo>
                    <a:lnTo>
                      <a:pt x="43" y="41"/>
                    </a:lnTo>
                    <a:cubicBezTo>
                      <a:pt x="43" y="51"/>
                      <a:pt x="41" y="60"/>
                      <a:pt x="38" y="69"/>
                    </a:cubicBezTo>
                    <a:lnTo>
                      <a:pt x="21" y="110"/>
                    </a:lnTo>
                    <a:cubicBezTo>
                      <a:pt x="16" y="123"/>
                      <a:pt x="12" y="136"/>
                      <a:pt x="11" y="150"/>
                    </a:cubicBezTo>
                    <a:lnTo>
                      <a:pt x="11" y="15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3"/>
              <p:cNvSpPr/>
              <p:nvPr/>
            </p:nvSpPr>
            <p:spPr>
              <a:xfrm>
                <a:off x="6982056" y="5844948"/>
                <a:ext cx="171688" cy="60008"/>
              </a:xfrm>
              <a:custGeom>
                <a:rect b="b" l="l" r="r" t="t"/>
                <a:pathLst>
                  <a:path extrusionOk="0" h="109" w="312">
                    <a:moveTo>
                      <a:pt x="257" y="109"/>
                    </a:moveTo>
                    <a:lnTo>
                      <a:pt x="257" y="109"/>
                    </a:lnTo>
                    <a:lnTo>
                      <a:pt x="54" y="109"/>
                    </a:lnTo>
                    <a:cubicBezTo>
                      <a:pt x="24" y="109"/>
                      <a:pt x="0" y="85"/>
                      <a:pt x="0" y="55"/>
                    </a:cubicBezTo>
                    <a:lnTo>
                      <a:pt x="0" y="55"/>
                    </a:lnTo>
                    <a:cubicBezTo>
                      <a:pt x="0" y="25"/>
                      <a:pt x="24" y="0"/>
                      <a:pt x="54" y="0"/>
                    </a:cubicBezTo>
                    <a:lnTo>
                      <a:pt x="257" y="0"/>
                    </a:lnTo>
                    <a:cubicBezTo>
                      <a:pt x="287" y="0"/>
                      <a:pt x="312" y="25"/>
                      <a:pt x="312" y="55"/>
                    </a:cubicBezTo>
                    <a:lnTo>
                      <a:pt x="312" y="55"/>
                    </a:lnTo>
                    <a:cubicBezTo>
                      <a:pt x="312" y="85"/>
                      <a:pt x="287" y="109"/>
                      <a:pt x="257" y="109"/>
                    </a:cubicBezTo>
                    <a:lnTo>
                      <a:pt x="257" y="109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3"/>
              <p:cNvSpPr/>
              <p:nvPr/>
            </p:nvSpPr>
            <p:spPr>
              <a:xfrm>
                <a:off x="6822036" y="5991634"/>
                <a:ext cx="371713" cy="418385"/>
              </a:xfrm>
              <a:custGeom>
                <a:rect b="b" l="l" r="r" t="t"/>
                <a:pathLst>
                  <a:path extrusionOk="0" h="757" w="672">
                    <a:moveTo>
                      <a:pt x="0" y="0"/>
                    </a:moveTo>
                    <a:lnTo>
                      <a:pt x="0" y="0"/>
                    </a:lnTo>
                    <a:lnTo>
                      <a:pt x="672" y="0"/>
                    </a:lnTo>
                    <a:lnTo>
                      <a:pt x="672" y="757"/>
                    </a:lnTo>
                    <a:lnTo>
                      <a:pt x="0" y="7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26" name="Google Shape;826;p13"/>
              <p:cNvGrpSpPr/>
              <p:nvPr/>
            </p:nvGrpSpPr>
            <p:grpSpPr>
              <a:xfrm>
                <a:off x="7125737" y="6072238"/>
                <a:ext cx="222701" cy="522067"/>
                <a:chOff x="2213604" y="2419742"/>
                <a:chExt cx="96838" cy="227013"/>
              </a:xfrm>
            </p:grpSpPr>
            <p:sp>
              <p:nvSpPr>
                <p:cNvPr id="827" name="Google Shape;827;p13"/>
                <p:cNvSpPr/>
                <p:nvPr/>
              </p:nvSpPr>
              <p:spPr>
                <a:xfrm>
                  <a:off x="2213604" y="2419742"/>
                  <a:ext cx="96838" cy="227013"/>
                </a:xfrm>
                <a:custGeom>
                  <a:rect b="b" l="l" r="r" t="t"/>
                  <a:pathLst>
                    <a:path extrusionOk="0" h="660" w="280">
                      <a:moveTo>
                        <a:pt x="200" y="82"/>
                      </a:moveTo>
                      <a:lnTo>
                        <a:pt x="200" y="82"/>
                      </a:lnTo>
                      <a:lnTo>
                        <a:pt x="256" y="94"/>
                      </a:lnTo>
                      <a:cubicBezTo>
                        <a:pt x="261" y="94"/>
                        <a:pt x="264" y="90"/>
                        <a:pt x="262" y="85"/>
                      </a:cubicBezTo>
                      <a:lnTo>
                        <a:pt x="224" y="13"/>
                      </a:lnTo>
                      <a:cubicBezTo>
                        <a:pt x="219" y="5"/>
                        <a:pt x="211" y="0"/>
                        <a:pt x="202" y="0"/>
                      </a:cubicBezTo>
                      <a:lnTo>
                        <a:pt x="28" y="0"/>
                      </a:lnTo>
                      <a:lnTo>
                        <a:pt x="28" y="48"/>
                      </a:lnTo>
                      <a:lnTo>
                        <a:pt x="63" y="48"/>
                      </a:lnTo>
                      <a:lnTo>
                        <a:pt x="63" y="65"/>
                      </a:lnTo>
                      <a:lnTo>
                        <a:pt x="2" y="164"/>
                      </a:lnTo>
                      <a:cubicBezTo>
                        <a:pt x="0" y="168"/>
                        <a:pt x="3" y="172"/>
                        <a:pt x="8" y="172"/>
                      </a:cubicBezTo>
                      <a:cubicBezTo>
                        <a:pt x="10" y="172"/>
                        <a:pt x="12" y="171"/>
                        <a:pt x="13" y="169"/>
                      </a:cubicBezTo>
                      <a:lnTo>
                        <a:pt x="96" y="65"/>
                      </a:lnTo>
                      <a:lnTo>
                        <a:pt x="122" y="80"/>
                      </a:lnTo>
                      <a:lnTo>
                        <a:pt x="125" y="127"/>
                      </a:lnTo>
                      <a:cubicBezTo>
                        <a:pt x="125" y="128"/>
                        <a:pt x="125" y="130"/>
                        <a:pt x="124" y="131"/>
                      </a:cubicBezTo>
                      <a:lnTo>
                        <a:pt x="112" y="152"/>
                      </a:lnTo>
                      <a:cubicBezTo>
                        <a:pt x="111" y="154"/>
                        <a:pt x="111" y="156"/>
                        <a:pt x="112" y="158"/>
                      </a:cubicBezTo>
                      <a:cubicBezTo>
                        <a:pt x="116" y="166"/>
                        <a:pt x="126" y="247"/>
                        <a:pt x="110" y="270"/>
                      </a:cubicBezTo>
                      <a:cubicBezTo>
                        <a:pt x="92" y="298"/>
                        <a:pt x="51" y="334"/>
                        <a:pt x="51" y="334"/>
                      </a:cubicBezTo>
                      <a:cubicBezTo>
                        <a:pt x="51" y="334"/>
                        <a:pt x="32" y="357"/>
                        <a:pt x="28" y="390"/>
                      </a:cubicBezTo>
                      <a:cubicBezTo>
                        <a:pt x="26" y="411"/>
                        <a:pt x="26" y="558"/>
                        <a:pt x="27" y="607"/>
                      </a:cubicBezTo>
                      <a:cubicBezTo>
                        <a:pt x="28" y="637"/>
                        <a:pt x="52" y="660"/>
                        <a:pt x="82" y="660"/>
                      </a:cubicBezTo>
                      <a:lnTo>
                        <a:pt x="226" y="660"/>
                      </a:lnTo>
                      <a:cubicBezTo>
                        <a:pt x="256" y="660"/>
                        <a:pt x="280" y="636"/>
                        <a:pt x="280" y="606"/>
                      </a:cubicBezTo>
                      <a:lnTo>
                        <a:pt x="280" y="382"/>
                      </a:lnTo>
                      <a:cubicBezTo>
                        <a:pt x="280" y="365"/>
                        <a:pt x="278" y="349"/>
                        <a:pt x="273" y="334"/>
                      </a:cubicBezTo>
                      <a:cubicBezTo>
                        <a:pt x="266" y="310"/>
                        <a:pt x="252" y="268"/>
                        <a:pt x="232" y="214"/>
                      </a:cubicBezTo>
                      <a:cubicBezTo>
                        <a:pt x="199" y="125"/>
                        <a:pt x="200" y="82"/>
                        <a:pt x="200" y="82"/>
                      </a:cubicBezTo>
                      <a:lnTo>
                        <a:pt x="200" y="8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8" name="Google Shape;828;p13"/>
                <p:cNvSpPr/>
                <p:nvPr/>
              </p:nvSpPr>
              <p:spPr>
                <a:xfrm>
                  <a:off x="2234242" y="2537217"/>
                  <a:ext cx="63500" cy="87313"/>
                </a:xfrm>
                <a:custGeom>
                  <a:rect b="b" l="l" r="r" t="t"/>
                  <a:pathLst>
                    <a:path extrusionOk="0" h="259" w="182">
                      <a:moveTo>
                        <a:pt x="117" y="0"/>
                      </a:moveTo>
                      <a:lnTo>
                        <a:pt x="117" y="0"/>
                      </a:lnTo>
                      <a:lnTo>
                        <a:pt x="152" y="0"/>
                      </a:lnTo>
                      <a:cubicBezTo>
                        <a:pt x="169" y="0"/>
                        <a:pt x="182" y="14"/>
                        <a:pt x="182" y="30"/>
                      </a:cubicBezTo>
                      <a:lnTo>
                        <a:pt x="182" y="227"/>
                      </a:lnTo>
                      <a:cubicBezTo>
                        <a:pt x="182" y="245"/>
                        <a:pt x="168" y="259"/>
                        <a:pt x="150" y="259"/>
                      </a:cubicBezTo>
                      <a:lnTo>
                        <a:pt x="32" y="259"/>
                      </a:lnTo>
                      <a:cubicBezTo>
                        <a:pt x="14" y="259"/>
                        <a:pt x="0" y="245"/>
                        <a:pt x="0" y="227"/>
                      </a:cubicBezTo>
                      <a:lnTo>
                        <a:pt x="0" y="118"/>
                      </a:lnTo>
                      <a:cubicBezTo>
                        <a:pt x="0" y="53"/>
                        <a:pt x="53" y="0"/>
                        <a:pt x="117" y="0"/>
                      </a:cubicBez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29" name="Google Shape;829;p13"/>
            <p:cNvSpPr/>
            <p:nvPr/>
          </p:nvSpPr>
          <p:spPr>
            <a:xfrm>
              <a:off x="5353550" y="4192412"/>
              <a:ext cx="2441297" cy="4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1 microfibre cloth or disposable cloth for cleaning</a:t>
              </a:r>
              <a:endParaRPr b="1" sz="14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3"/>
            <p:cNvSpPr/>
            <p:nvPr/>
          </p:nvSpPr>
          <p:spPr>
            <a:xfrm rot="-1044672">
              <a:off x="4677200" y="4244839"/>
              <a:ext cx="454609" cy="398376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1" name="Google Shape;831;p13"/>
          <p:cNvSpPr/>
          <p:nvPr/>
        </p:nvSpPr>
        <p:spPr>
          <a:xfrm>
            <a:off x="5058309" y="5018459"/>
            <a:ext cx="2527989" cy="1514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For food surface contact areas</a:t>
            </a:r>
            <a:endParaRPr/>
          </a:p>
          <a:p>
            <a:pPr indent="-171450" lvl="0" marL="17145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Short contact time</a:t>
            </a:r>
            <a:endParaRPr/>
          </a:p>
          <a:p>
            <a:pPr indent="-171450" lvl="0" marL="17145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Perfume free</a:t>
            </a:r>
            <a:endParaRPr/>
          </a:p>
          <a:p>
            <a:pPr indent="-171450" lvl="0" marL="17145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Effective against  SARS-CoV-2</a:t>
            </a:r>
            <a:endParaRPr/>
          </a:p>
        </p:txBody>
      </p:sp>
      <p:sp>
        <p:nvSpPr>
          <p:cNvPr id="832" name="Google Shape;832;p13"/>
          <p:cNvSpPr txBox="1"/>
          <p:nvPr/>
        </p:nvSpPr>
        <p:spPr>
          <a:xfrm>
            <a:off x="8122128" y="366590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3" name="Google Shape;833;p13"/>
          <p:cNvGrpSpPr/>
          <p:nvPr/>
        </p:nvGrpSpPr>
        <p:grpSpPr>
          <a:xfrm>
            <a:off x="4381002" y="5247184"/>
            <a:ext cx="569740" cy="781026"/>
            <a:chOff x="6778698" y="5813279"/>
            <a:chExt cx="569740" cy="781026"/>
          </a:xfrm>
        </p:grpSpPr>
        <p:sp>
          <p:nvSpPr>
            <p:cNvPr id="834" name="Google Shape;834;p13"/>
            <p:cNvSpPr/>
            <p:nvPr/>
          </p:nvSpPr>
          <p:spPr>
            <a:xfrm>
              <a:off x="6778698" y="5813279"/>
              <a:ext cx="458390" cy="701754"/>
            </a:xfrm>
            <a:custGeom>
              <a:rect b="b" l="l" r="r" t="t"/>
              <a:pathLst>
                <a:path extrusionOk="0" h="1268" w="828">
                  <a:moveTo>
                    <a:pt x="11" y="150"/>
                  </a:moveTo>
                  <a:lnTo>
                    <a:pt x="11" y="150"/>
                  </a:lnTo>
                  <a:lnTo>
                    <a:pt x="0" y="301"/>
                  </a:lnTo>
                  <a:lnTo>
                    <a:pt x="0" y="1078"/>
                  </a:lnTo>
                  <a:cubicBezTo>
                    <a:pt x="0" y="1095"/>
                    <a:pt x="3" y="1111"/>
                    <a:pt x="7" y="1128"/>
                  </a:cubicBezTo>
                  <a:lnTo>
                    <a:pt x="26" y="1203"/>
                  </a:lnTo>
                  <a:cubicBezTo>
                    <a:pt x="36" y="1241"/>
                    <a:pt x="71" y="1268"/>
                    <a:pt x="110" y="1268"/>
                  </a:cubicBezTo>
                  <a:lnTo>
                    <a:pt x="712" y="1268"/>
                  </a:lnTo>
                  <a:cubicBezTo>
                    <a:pt x="751" y="1268"/>
                    <a:pt x="785" y="1242"/>
                    <a:pt x="796" y="1206"/>
                  </a:cubicBezTo>
                  <a:lnTo>
                    <a:pt x="819" y="1126"/>
                  </a:lnTo>
                  <a:cubicBezTo>
                    <a:pt x="825" y="1107"/>
                    <a:pt x="828" y="1088"/>
                    <a:pt x="828" y="1069"/>
                  </a:cubicBezTo>
                  <a:lnTo>
                    <a:pt x="828" y="315"/>
                  </a:lnTo>
                  <a:cubicBezTo>
                    <a:pt x="828" y="306"/>
                    <a:pt x="827" y="297"/>
                    <a:pt x="825" y="288"/>
                  </a:cubicBezTo>
                  <a:lnTo>
                    <a:pt x="802" y="177"/>
                  </a:lnTo>
                  <a:cubicBezTo>
                    <a:pt x="800" y="165"/>
                    <a:pt x="796" y="154"/>
                    <a:pt x="790" y="143"/>
                  </a:cubicBezTo>
                  <a:lnTo>
                    <a:pt x="743" y="52"/>
                  </a:lnTo>
                  <a:cubicBezTo>
                    <a:pt x="730" y="26"/>
                    <a:pt x="703" y="10"/>
                    <a:pt x="674" y="10"/>
                  </a:cubicBezTo>
                  <a:lnTo>
                    <a:pt x="360" y="10"/>
                  </a:lnTo>
                  <a:cubicBezTo>
                    <a:pt x="333" y="10"/>
                    <a:pt x="308" y="24"/>
                    <a:pt x="294" y="47"/>
                  </a:cubicBezTo>
                  <a:lnTo>
                    <a:pt x="256" y="106"/>
                  </a:lnTo>
                  <a:cubicBezTo>
                    <a:pt x="253" y="112"/>
                    <a:pt x="245" y="111"/>
                    <a:pt x="242" y="105"/>
                  </a:cubicBezTo>
                  <a:lnTo>
                    <a:pt x="215" y="53"/>
                  </a:lnTo>
                  <a:lnTo>
                    <a:pt x="215" y="0"/>
                  </a:lnTo>
                  <a:lnTo>
                    <a:pt x="43" y="0"/>
                  </a:lnTo>
                  <a:lnTo>
                    <a:pt x="43" y="41"/>
                  </a:lnTo>
                  <a:cubicBezTo>
                    <a:pt x="43" y="51"/>
                    <a:pt x="41" y="60"/>
                    <a:pt x="38" y="69"/>
                  </a:cubicBezTo>
                  <a:lnTo>
                    <a:pt x="21" y="110"/>
                  </a:lnTo>
                  <a:cubicBezTo>
                    <a:pt x="16" y="123"/>
                    <a:pt x="12" y="136"/>
                    <a:pt x="11" y="150"/>
                  </a:cubicBezTo>
                  <a:lnTo>
                    <a:pt x="11" y="150"/>
                  </a:lnTo>
                  <a:close/>
                </a:path>
              </a:pathLst>
            </a:custGeom>
            <a:noFill/>
            <a:ln cap="rnd" cmpd="sng" w="15875">
              <a:solidFill>
                <a:srgbClr val="7679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000" lIns="96000" spcFirstLastPara="1" rIns="96000" wrap="square" tIns="4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6982056" y="5844948"/>
              <a:ext cx="171688" cy="60008"/>
            </a:xfrm>
            <a:custGeom>
              <a:rect b="b" l="l" r="r" t="t"/>
              <a:pathLst>
                <a:path extrusionOk="0" h="109" w="312">
                  <a:moveTo>
                    <a:pt x="257" y="109"/>
                  </a:moveTo>
                  <a:lnTo>
                    <a:pt x="257" y="109"/>
                  </a:lnTo>
                  <a:lnTo>
                    <a:pt x="54" y="109"/>
                  </a:lnTo>
                  <a:cubicBezTo>
                    <a:pt x="24" y="109"/>
                    <a:pt x="0" y="85"/>
                    <a:pt x="0" y="55"/>
                  </a:cubicBezTo>
                  <a:lnTo>
                    <a:pt x="0" y="55"/>
                  </a:lnTo>
                  <a:cubicBezTo>
                    <a:pt x="0" y="25"/>
                    <a:pt x="24" y="0"/>
                    <a:pt x="54" y="0"/>
                  </a:cubicBezTo>
                  <a:lnTo>
                    <a:pt x="257" y="0"/>
                  </a:lnTo>
                  <a:cubicBezTo>
                    <a:pt x="287" y="0"/>
                    <a:pt x="312" y="25"/>
                    <a:pt x="312" y="55"/>
                  </a:cubicBezTo>
                  <a:lnTo>
                    <a:pt x="312" y="55"/>
                  </a:lnTo>
                  <a:cubicBezTo>
                    <a:pt x="312" y="85"/>
                    <a:pt x="287" y="109"/>
                    <a:pt x="257" y="109"/>
                  </a:cubicBezTo>
                  <a:lnTo>
                    <a:pt x="257" y="109"/>
                  </a:lnTo>
                  <a:close/>
                </a:path>
              </a:pathLst>
            </a:custGeom>
            <a:noFill/>
            <a:ln cap="rnd" cmpd="sng" w="15875">
              <a:solidFill>
                <a:srgbClr val="7679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000" lIns="96000" spcFirstLastPara="1" rIns="96000" wrap="square" tIns="4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6822036" y="5991634"/>
              <a:ext cx="371713" cy="418385"/>
            </a:xfrm>
            <a:custGeom>
              <a:rect b="b" l="l" r="r" t="t"/>
              <a:pathLst>
                <a:path extrusionOk="0" h="757" w="672">
                  <a:moveTo>
                    <a:pt x="0" y="0"/>
                  </a:moveTo>
                  <a:lnTo>
                    <a:pt x="0" y="0"/>
                  </a:lnTo>
                  <a:lnTo>
                    <a:pt x="672" y="0"/>
                  </a:lnTo>
                  <a:lnTo>
                    <a:pt x="672" y="757"/>
                  </a:lnTo>
                  <a:lnTo>
                    <a:pt x="0" y="75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5875">
              <a:solidFill>
                <a:srgbClr val="7679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000" lIns="96000" spcFirstLastPara="1" rIns="96000" wrap="square" tIns="4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7" name="Google Shape;837;p13"/>
            <p:cNvGrpSpPr/>
            <p:nvPr/>
          </p:nvGrpSpPr>
          <p:grpSpPr>
            <a:xfrm>
              <a:off x="7125737" y="6072238"/>
              <a:ext cx="222701" cy="522067"/>
              <a:chOff x="2213604" y="2419742"/>
              <a:chExt cx="96838" cy="227013"/>
            </a:xfrm>
          </p:grpSpPr>
          <p:sp>
            <p:nvSpPr>
              <p:cNvPr id="838" name="Google Shape;838;p13"/>
              <p:cNvSpPr/>
              <p:nvPr/>
            </p:nvSpPr>
            <p:spPr>
              <a:xfrm>
                <a:off x="2213604" y="2419742"/>
                <a:ext cx="96838" cy="227013"/>
              </a:xfrm>
              <a:custGeom>
                <a:rect b="b" l="l" r="r" t="t"/>
                <a:pathLst>
                  <a:path extrusionOk="0" h="660" w="280">
                    <a:moveTo>
                      <a:pt x="200" y="82"/>
                    </a:moveTo>
                    <a:lnTo>
                      <a:pt x="200" y="82"/>
                    </a:lnTo>
                    <a:lnTo>
                      <a:pt x="256" y="94"/>
                    </a:lnTo>
                    <a:cubicBezTo>
                      <a:pt x="261" y="94"/>
                      <a:pt x="264" y="90"/>
                      <a:pt x="262" y="85"/>
                    </a:cubicBezTo>
                    <a:lnTo>
                      <a:pt x="224" y="13"/>
                    </a:lnTo>
                    <a:cubicBezTo>
                      <a:pt x="219" y="5"/>
                      <a:pt x="211" y="0"/>
                      <a:pt x="202" y="0"/>
                    </a:cubicBezTo>
                    <a:lnTo>
                      <a:pt x="28" y="0"/>
                    </a:lnTo>
                    <a:lnTo>
                      <a:pt x="28" y="48"/>
                    </a:lnTo>
                    <a:lnTo>
                      <a:pt x="63" y="48"/>
                    </a:lnTo>
                    <a:lnTo>
                      <a:pt x="63" y="65"/>
                    </a:lnTo>
                    <a:lnTo>
                      <a:pt x="2" y="164"/>
                    </a:lnTo>
                    <a:cubicBezTo>
                      <a:pt x="0" y="168"/>
                      <a:pt x="3" y="172"/>
                      <a:pt x="8" y="172"/>
                    </a:cubicBezTo>
                    <a:cubicBezTo>
                      <a:pt x="10" y="172"/>
                      <a:pt x="12" y="171"/>
                      <a:pt x="13" y="169"/>
                    </a:cubicBezTo>
                    <a:lnTo>
                      <a:pt x="96" y="65"/>
                    </a:lnTo>
                    <a:lnTo>
                      <a:pt x="122" y="80"/>
                    </a:lnTo>
                    <a:lnTo>
                      <a:pt x="125" y="127"/>
                    </a:lnTo>
                    <a:cubicBezTo>
                      <a:pt x="125" y="128"/>
                      <a:pt x="125" y="130"/>
                      <a:pt x="124" y="131"/>
                    </a:cubicBezTo>
                    <a:lnTo>
                      <a:pt x="112" y="152"/>
                    </a:lnTo>
                    <a:cubicBezTo>
                      <a:pt x="111" y="154"/>
                      <a:pt x="111" y="156"/>
                      <a:pt x="112" y="158"/>
                    </a:cubicBezTo>
                    <a:cubicBezTo>
                      <a:pt x="116" y="166"/>
                      <a:pt x="126" y="247"/>
                      <a:pt x="110" y="270"/>
                    </a:cubicBezTo>
                    <a:cubicBezTo>
                      <a:pt x="92" y="298"/>
                      <a:pt x="51" y="334"/>
                      <a:pt x="51" y="334"/>
                    </a:cubicBezTo>
                    <a:cubicBezTo>
                      <a:pt x="51" y="334"/>
                      <a:pt x="32" y="357"/>
                      <a:pt x="28" y="390"/>
                    </a:cubicBezTo>
                    <a:cubicBezTo>
                      <a:pt x="26" y="411"/>
                      <a:pt x="26" y="558"/>
                      <a:pt x="27" y="607"/>
                    </a:cubicBezTo>
                    <a:cubicBezTo>
                      <a:pt x="28" y="637"/>
                      <a:pt x="52" y="660"/>
                      <a:pt x="82" y="660"/>
                    </a:cubicBezTo>
                    <a:lnTo>
                      <a:pt x="226" y="660"/>
                    </a:lnTo>
                    <a:cubicBezTo>
                      <a:pt x="256" y="660"/>
                      <a:pt x="280" y="636"/>
                      <a:pt x="280" y="606"/>
                    </a:cubicBezTo>
                    <a:lnTo>
                      <a:pt x="280" y="382"/>
                    </a:lnTo>
                    <a:cubicBezTo>
                      <a:pt x="280" y="365"/>
                      <a:pt x="278" y="349"/>
                      <a:pt x="273" y="334"/>
                    </a:cubicBezTo>
                    <a:cubicBezTo>
                      <a:pt x="266" y="310"/>
                      <a:pt x="252" y="268"/>
                      <a:pt x="232" y="214"/>
                    </a:cubicBezTo>
                    <a:cubicBezTo>
                      <a:pt x="199" y="125"/>
                      <a:pt x="200" y="82"/>
                      <a:pt x="200" y="82"/>
                    </a:cubicBezTo>
                    <a:lnTo>
                      <a:pt x="200" y="82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12700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13"/>
              <p:cNvSpPr/>
              <p:nvPr/>
            </p:nvSpPr>
            <p:spPr>
              <a:xfrm>
                <a:off x="2234242" y="2537217"/>
                <a:ext cx="63500" cy="87313"/>
              </a:xfrm>
              <a:custGeom>
                <a:rect b="b" l="l" r="r" t="t"/>
                <a:pathLst>
                  <a:path extrusionOk="0" h="259" w="182">
                    <a:moveTo>
                      <a:pt x="117" y="0"/>
                    </a:moveTo>
                    <a:lnTo>
                      <a:pt x="117" y="0"/>
                    </a:lnTo>
                    <a:lnTo>
                      <a:pt x="152" y="0"/>
                    </a:lnTo>
                    <a:cubicBezTo>
                      <a:pt x="169" y="0"/>
                      <a:pt x="182" y="14"/>
                      <a:pt x="182" y="30"/>
                    </a:cubicBezTo>
                    <a:lnTo>
                      <a:pt x="182" y="227"/>
                    </a:lnTo>
                    <a:cubicBezTo>
                      <a:pt x="182" y="245"/>
                      <a:pt x="168" y="259"/>
                      <a:pt x="150" y="259"/>
                    </a:cubicBezTo>
                    <a:lnTo>
                      <a:pt x="32" y="259"/>
                    </a:lnTo>
                    <a:cubicBezTo>
                      <a:pt x="14" y="259"/>
                      <a:pt x="0" y="245"/>
                      <a:pt x="0" y="227"/>
                    </a:cubicBezTo>
                    <a:lnTo>
                      <a:pt x="0" y="118"/>
                    </a:lnTo>
                    <a:cubicBezTo>
                      <a:pt x="0" y="53"/>
                      <a:pt x="53" y="0"/>
                      <a:pt x="117" y="0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12700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40" name="Google Shape;840;p13"/>
          <p:cNvSpPr/>
          <p:nvPr/>
        </p:nvSpPr>
        <p:spPr>
          <a:xfrm>
            <a:off x="5088087" y="6534705"/>
            <a:ext cx="217199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1 microfibre cloth or disposable cloth to rinse</a:t>
            </a:r>
            <a:endParaRPr/>
          </a:p>
        </p:txBody>
      </p:sp>
      <p:sp>
        <p:nvSpPr>
          <p:cNvPr id="841" name="Google Shape;841;p13"/>
          <p:cNvSpPr/>
          <p:nvPr/>
        </p:nvSpPr>
        <p:spPr>
          <a:xfrm rot="-1044672">
            <a:off x="4480946" y="6664458"/>
            <a:ext cx="428699" cy="428699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13"/>
          <p:cNvGrpSpPr/>
          <p:nvPr/>
        </p:nvGrpSpPr>
        <p:grpSpPr>
          <a:xfrm>
            <a:off x="7429505" y="3343359"/>
            <a:ext cx="5303048" cy="3893637"/>
            <a:chOff x="3551850" y="1244952"/>
            <a:chExt cx="6452221" cy="4997654"/>
          </a:xfrm>
        </p:grpSpPr>
        <p:grpSp>
          <p:nvGrpSpPr>
            <p:cNvPr id="843" name="Google Shape;843;p13"/>
            <p:cNvGrpSpPr/>
            <p:nvPr/>
          </p:nvGrpSpPr>
          <p:grpSpPr>
            <a:xfrm>
              <a:off x="3551850" y="1244952"/>
              <a:ext cx="6452221" cy="4997654"/>
              <a:chOff x="3551850" y="1244952"/>
              <a:chExt cx="6452221" cy="4997654"/>
            </a:xfrm>
          </p:grpSpPr>
          <p:pic>
            <p:nvPicPr>
              <p:cNvPr id="844" name="Google Shape;844;p1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551850" y="1244952"/>
                <a:ext cx="6452221" cy="49976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5" name="Google Shape;845;p1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175132" y="3111651"/>
                <a:ext cx="77867" cy="778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46" name="Google Shape;846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163996" y="3090161"/>
              <a:ext cx="99357" cy="993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7" name="Google Shape;847;p13"/>
          <p:cNvGrpSpPr/>
          <p:nvPr/>
        </p:nvGrpSpPr>
        <p:grpSpPr>
          <a:xfrm>
            <a:off x="336110" y="3340288"/>
            <a:ext cx="3135174" cy="3168457"/>
            <a:chOff x="9206120" y="1939433"/>
            <a:chExt cx="2985880" cy="3017579"/>
          </a:xfrm>
        </p:grpSpPr>
        <p:grpSp>
          <p:nvGrpSpPr>
            <p:cNvPr id="848" name="Google Shape;848;p13"/>
            <p:cNvGrpSpPr/>
            <p:nvPr/>
          </p:nvGrpSpPr>
          <p:grpSpPr>
            <a:xfrm>
              <a:off x="9292339" y="2398531"/>
              <a:ext cx="1606233" cy="504000"/>
              <a:chOff x="9292339" y="2833951"/>
              <a:chExt cx="1606233" cy="504000"/>
            </a:xfrm>
          </p:grpSpPr>
          <p:sp>
            <p:nvSpPr>
              <p:cNvPr id="849" name="Google Shape;849;p13"/>
              <p:cNvSpPr txBox="1"/>
              <p:nvPr/>
            </p:nvSpPr>
            <p:spPr>
              <a:xfrm>
                <a:off x="9672351" y="2958955"/>
                <a:ext cx="1226221" cy="23449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55">
                    <a:solidFill>
                      <a:srgbClr val="777A79"/>
                    </a:solidFill>
                    <a:latin typeface="Arial"/>
                    <a:ea typeface="Arial"/>
                    <a:cs typeface="Arial"/>
                    <a:sym typeface="Arial"/>
                  </a:rPr>
                  <a:t>Coffee machine</a:t>
                </a:r>
                <a:endParaRPr/>
              </a:p>
            </p:txBody>
          </p:sp>
          <p:pic>
            <p:nvPicPr>
              <p:cNvPr id="850" name="Google Shape;850;p13"/>
              <p:cNvPicPr preferRelativeResize="0"/>
              <p:nvPr/>
            </p:nvPicPr>
            <p:blipFill rotWithShape="1">
              <a:blip r:embed="rId9">
                <a:alphaModFix/>
              </a:blip>
              <a:srcRect b="45579" l="78005" r="16250" t="46023"/>
              <a:stretch/>
            </p:blipFill>
            <p:spPr>
              <a:xfrm>
                <a:off x="9292339" y="2833951"/>
                <a:ext cx="446248" cy="50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1" name="Google Shape;851;p13"/>
            <p:cNvGrpSpPr/>
            <p:nvPr/>
          </p:nvGrpSpPr>
          <p:grpSpPr>
            <a:xfrm>
              <a:off x="9309623" y="2877651"/>
              <a:ext cx="1176748" cy="468000"/>
              <a:chOff x="9309623" y="3313071"/>
              <a:chExt cx="1176748" cy="468000"/>
            </a:xfrm>
          </p:grpSpPr>
          <p:sp>
            <p:nvSpPr>
              <p:cNvPr id="852" name="Google Shape;852;p13"/>
              <p:cNvSpPr txBox="1"/>
              <p:nvPr/>
            </p:nvSpPr>
            <p:spPr>
              <a:xfrm>
                <a:off x="9672351" y="3369567"/>
                <a:ext cx="814020" cy="38105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55">
                    <a:solidFill>
                      <a:srgbClr val="777A79"/>
                    </a:solidFill>
                    <a:latin typeface="Arial"/>
                    <a:ea typeface="Arial"/>
                    <a:cs typeface="Arial"/>
                    <a:sym typeface="Arial"/>
                  </a:rPr>
                  <a:t>Furniture 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55">
                    <a:solidFill>
                      <a:srgbClr val="777A79"/>
                    </a:solidFill>
                    <a:latin typeface="Arial"/>
                    <a:ea typeface="Arial"/>
                    <a:cs typeface="Arial"/>
                    <a:sym typeface="Arial"/>
                  </a:rPr>
                  <a:t>handles</a:t>
                </a:r>
                <a:endParaRPr/>
              </a:p>
            </p:txBody>
          </p:sp>
          <p:pic>
            <p:nvPicPr>
              <p:cNvPr id="853" name="Google Shape;853;p13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9309623" y="3313071"/>
                <a:ext cx="411680" cy="46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4" name="Google Shape;854;p13"/>
            <p:cNvGrpSpPr/>
            <p:nvPr/>
          </p:nvGrpSpPr>
          <p:grpSpPr>
            <a:xfrm>
              <a:off x="10868876" y="2872475"/>
              <a:ext cx="956063" cy="504000"/>
              <a:chOff x="9307415" y="5109666"/>
              <a:chExt cx="956063" cy="504000"/>
            </a:xfrm>
          </p:grpSpPr>
          <p:sp>
            <p:nvSpPr>
              <p:cNvPr id="855" name="Google Shape;855;p13"/>
              <p:cNvSpPr txBox="1"/>
              <p:nvPr/>
            </p:nvSpPr>
            <p:spPr>
              <a:xfrm>
                <a:off x="9672351" y="5212350"/>
                <a:ext cx="591127" cy="23449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55">
                    <a:solidFill>
                      <a:srgbClr val="777A79"/>
                    </a:solidFill>
                    <a:latin typeface="Arial"/>
                    <a:ea typeface="Arial"/>
                    <a:cs typeface="Arial"/>
                    <a:sym typeface="Arial"/>
                  </a:rPr>
                  <a:t>Phone</a:t>
                </a:r>
                <a:endParaRPr/>
              </a:p>
            </p:txBody>
          </p:sp>
          <p:pic>
            <p:nvPicPr>
              <p:cNvPr id="856" name="Google Shape;856;p13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9307415" y="5109666"/>
                <a:ext cx="454748" cy="50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7" name="Google Shape;857;p13"/>
            <p:cNvGrpSpPr/>
            <p:nvPr/>
          </p:nvGrpSpPr>
          <p:grpSpPr>
            <a:xfrm>
              <a:off x="9281463" y="1942023"/>
              <a:ext cx="1255615" cy="468000"/>
              <a:chOff x="9281463" y="1942023"/>
              <a:chExt cx="1255615" cy="468000"/>
            </a:xfrm>
          </p:grpSpPr>
          <p:sp>
            <p:nvSpPr>
              <p:cNvPr id="858" name="Google Shape;858;p13"/>
              <p:cNvSpPr txBox="1"/>
              <p:nvPr/>
            </p:nvSpPr>
            <p:spPr>
              <a:xfrm>
                <a:off x="9686419" y="1961741"/>
                <a:ext cx="850660" cy="381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55">
                    <a:solidFill>
                      <a:srgbClr val="777A79"/>
                    </a:solidFill>
                    <a:latin typeface="Arial"/>
                    <a:ea typeface="Arial"/>
                    <a:cs typeface="Arial"/>
                    <a:sym typeface="Arial"/>
                  </a:rPr>
                  <a:t>Armchairs</a:t>
                </a:r>
                <a:br>
                  <a:rPr lang="en-US" sz="1155">
                    <a:solidFill>
                      <a:srgbClr val="777A79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155">
                    <a:solidFill>
                      <a:srgbClr val="777A79"/>
                    </a:solidFill>
                    <a:latin typeface="Arial"/>
                    <a:ea typeface="Arial"/>
                    <a:cs typeface="Arial"/>
                    <a:sym typeface="Arial"/>
                  </a:rPr>
                  <a:t>armrest</a:t>
                </a:r>
                <a:endParaRPr/>
              </a:p>
            </p:txBody>
          </p:sp>
          <p:pic>
            <p:nvPicPr>
              <p:cNvPr id="859" name="Google Shape;859;p1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9281463" y="1942023"/>
                <a:ext cx="468000" cy="46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0" name="Google Shape;860;p13"/>
            <p:cNvGrpSpPr/>
            <p:nvPr/>
          </p:nvGrpSpPr>
          <p:grpSpPr>
            <a:xfrm>
              <a:off x="10829681" y="1939433"/>
              <a:ext cx="1203900" cy="432000"/>
              <a:chOff x="10916765" y="1866863"/>
              <a:chExt cx="1203900" cy="432000"/>
            </a:xfrm>
          </p:grpSpPr>
          <p:pic>
            <p:nvPicPr>
              <p:cNvPr id="861" name="Google Shape;861;p13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10916765" y="1866863"/>
                <a:ext cx="471945" cy="43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62" name="Google Shape;862;p13"/>
              <p:cNvSpPr txBox="1"/>
              <p:nvPr/>
            </p:nvSpPr>
            <p:spPr>
              <a:xfrm>
                <a:off x="11346339" y="1937507"/>
                <a:ext cx="774326" cy="234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55">
                    <a:solidFill>
                      <a:srgbClr val="777A79"/>
                    </a:solidFill>
                    <a:latin typeface="Arial"/>
                    <a:ea typeface="Arial"/>
                    <a:cs typeface="Arial"/>
                    <a:sym typeface="Arial"/>
                  </a:rPr>
                  <a:t>Switches</a:t>
                </a:r>
                <a:endParaRPr/>
              </a:p>
            </p:txBody>
          </p:sp>
        </p:grpSp>
        <p:pic>
          <p:nvPicPr>
            <p:cNvPr id="863" name="Google Shape;863;p1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9284354" y="3373303"/>
              <a:ext cx="441694" cy="46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4" name="Google Shape;864;p13"/>
            <p:cNvSpPr txBox="1"/>
            <p:nvPr/>
          </p:nvSpPr>
          <p:spPr>
            <a:xfrm>
              <a:off x="9673237" y="3432484"/>
              <a:ext cx="1135964" cy="381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5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Lamp toggle switch</a:t>
              </a:r>
              <a:endParaRPr/>
            </a:p>
          </p:txBody>
        </p:sp>
        <p:grpSp>
          <p:nvGrpSpPr>
            <p:cNvPr id="865" name="Google Shape;865;p13"/>
            <p:cNvGrpSpPr/>
            <p:nvPr/>
          </p:nvGrpSpPr>
          <p:grpSpPr>
            <a:xfrm>
              <a:off x="10838279" y="2333436"/>
              <a:ext cx="1285377" cy="504000"/>
              <a:chOff x="10925363" y="2260866"/>
              <a:chExt cx="1285377" cy="504000"/>
            </a:xfrm>
          </p:grpSpPr>
          <p:pic>
            <p:nvPicPr>
              <p:cNvPr id="866" name="Google Shape;866;p13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10925363" y="2260866"/>
                <a:ext cx="454748" cy="50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67" name="Google Shape;867;p13"/>
              <p:cNvSpPr txBox="1"/>
              <p:nvPr/>
            </p:nvSpPr>
            <p:spPr>
              <a:xfrm>
                <a:off x="11346339" y="2410743"/>
                <a:ext cx="864401" cy="234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55">
                    <a:solidFill>
                      <a:srgbClr val="777A79"/>
                    </a:solidFill>
                    <a:latin typeface="Arial"/>
                    <a:ea typeface="Arial"/>
                    <a:cs typeface="Arial"/>
                    <a:sym typeface="Arial"/>
                  </a:rPr>
                  <a:t>Table tops</a:t>
                </a:r>
                <a:endParaRPr/>
              </a:p>
            </p:txBody>
          </p:sp>
        </p:grpSp>
        <p:sp>
          <p:nvSpPr>
            <p:cNvPr id="868" name="Google Shape;868;p13"/>
            <p:cNvSpPr txBox="1"/>
            <p:nvPr/>
          </p:nvSpPr>
          <p:spPr>
            <a:xfrm>
              <a:off x="9673171" y="3960765"/>
              <a:ext cx="975847" cy="2344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5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Counter top</a:t>
              </a:r>
              <a:endParaRPr/>
            </a:p>
          </p:txBody>
        </p:sp>
        <p:pic>
          <p:nvPicPr>
            <p:cNvPr id="869" name="Google Shape;869;p13"/>
            <p:cNvPicPr preferRelativeResize="0"/>
            <p:nvPr/>
          </p:nvPicPr>
          <p:blipFill rotWithShape="1">
            <a:blip r:embed="rId16">
              <a:alphaModFix/>
            </a:blip>
            <a:srcRect b="38151" l="57985" r="36446" t="53419"/>
            <a:stretch/>
          </p:blipFill>
          <p:spPr>
            <a:xfrm>
              <a:off x="9208340" y="3780163"/>
              <a:ext cx="52315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0" name="Google Shape;870;p13"/>
            <p:cNvPicPr preferRelativeResize="0"/>
            <p:nvPr/>
          </p:nvPicPr>
          <p:blipFill rotWithShape="1">
            <a:blip r:embed="rId17">
              <a:alphaModFix/>
            </a:blip>
            <a:srcRect b="-109" l="1422" r="77947" t="78895"/>
            <a:stretch/>
          </p:blipFill>
          <p:spPr>
            <a:xfrm>
              <a:off x="9206120" y="4345012"/>
              <a:ext cx="661912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1" name="Google Shape;871;p13"/>
            <p:cNvSpPr txBox="1"/>
            <p:nvPr/>
          </p:nvSpPr>
          <p:spPr>
            <a:xfrm>
              <a:off x="9673171" y="4363377"/>
              <a:ext cx="1435375" cy="500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5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Hand contact area: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5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Keyboard</a:t>
              </a:r>
              <a:endParaRPr/>
            </a:p>
          </p:txBody>
        </p:sp>
        <p:pic>
          <p:nvPicPr>
            <p:cNvPr id="872" name="Google Shape;872;p13"/>
            <p:cNvPicPr preferRelativeResize="0"/>
            <p:nvPr/>
          </p:nvPicPr>
          <p:blipFill rotWithShape="1">
            <a:blip r:embed="rId18">
              <a:alphaModFix/>
            </a:blip>
            <a:srcRect b="0" l="0" r="-4156" t="75039"/>
            <a:stretch/>
          </p:blipFill>
          <p:spPr>
            <a:xfrm>
              <a:off x="10822001" y="3403707"/>
              <a:ext cx="487109" cy="4685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3" name="Google Shape;873;p13"/>
            <p:cNvSpPr txBox="1"/>
            <p:nvPr/>
          </p:nvSpPr>
          <p:spPr>
            <a:xfrm>
              <a:off x="11217892" y="3432484"/>
              <a:ext cx="974108" cy="595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5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Food contact surfaces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4"/>
          <p:cNvSpPr txBox="1"/>
          <p:nvPr/>
        </p:nvSpPr>
        <p:spPr>
          <a:xfrm>
            <a:off x="1345737" y="1619408"/>
            <a:ext cx="10285760" cy="583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COLLEAGUE FACILITIES - DISINFECTION</a:t>
            </a:r>
            <a:endParaRPr b="1" sz="28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"/>
          <p:cNvSpPr/>
          <p:nvPr/>
        </p:nvSpPr>
        <p:spPr>
          <a:xfrm flipH="1" rot="10800000">
            <a:off x="-1" y="2364196"/>
            <a:ext cx="12801600" cy="101366"/>
          </a:xfrm>
          <a:prstGeom prst="rect">
            <a:avLst/>
          </a:prstGeom>
          <a:solidFill>
            <a:srgbClr val="D8672F"/>
          </a:solidFill>
          <a:ln>
            <a:noFill/>
          </a:ln>
        </p:spPr>
        <p:txBody>
          <a:bodyPr anchorCtr="0" anchor="ctr" bIns="44300" lIns="88625" spcFirstLastPara="1" rIns="88625" wrap="square" tIns="4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0" name="Google Shape;880;p14"/>
          <p:cNvGrpSpPr/>
          <p:nvPr/>
        </p:nvGrpSpPr>
        <p:grpSpPr>
          <a:xfrm>
            <a:off x="5445604" y="599204"/>
            <a:ext cx="1972491" cy="734156"/>
            <a:chOff x="5068389" y="398410"/>
            <a:chExt cx="2744206" cy="1021387"/>
          </a:xfrm>
        </p:grpSpPr>
        <p:pic>
          <p:nvPicPr>
            <p:cNvPr id="881" name="Google Shape;881;p14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5068389" y="398410"/>
              <a:ext cx="1045029" cy="102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GB_div_diversey_holding_shape_small.eps" id="882" name="Google Shape;882;p14"/>
            <p:cNvPicPr preferRelativeResize="0"/>
            <p:nvPr/>
          </p:nvPicPr>
          <p:blipFill rotWithShape="1">
            <a:blip r:embed="rId4">
              <a:alphaModFix/>
            </a:blip>
            <a:srcRect b="26919" l="21521" r="19199" t="27071"/>
            <a:stretch/>
          </p:blipFill>
          <p:spPr>
            <a:xfrm>
              <a:off x="6640204" y="577161"/>
              <a:ext cx="1172391" cy="6638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83" name="Google Shape;883;p14"/>
            <p:cNvCxnSpPr/>
            <p:nvPr/>
          </p:nvCxnSpPr>
          <p:spPr>
            <a:xfrm>
              <a:off x="6400801" y="647878"/>
              <a:ext cx="0" cy="522449"/>
            </a:xfrm>
            <a:prstGeom prst="straightConnector1">
              <a:avLst/>
            </a:prstGeom>
            <a:noFill/>
            <a:ln cap="flat" cmpd="sng" w="952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84" name="Google Shape;884;p14"/>
          <p:cNvSpPr/>
          <p:nvPr/>
        </p:nvSpPr>
        <p:spPr>
          <a:xfrm>
            <a:off x="562486" y="2763097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KEY TOUCHPOINTS</a:t>
            </a:r>
            <a:endParaRPr/>
          </a:p>
        </p:txBody>
      </p:sp>
      <p:sp>
        <p:nvSpPr>
          <p:cNvPr id="885" name="Google Shape;885;p14"/>
          <p:cNvSpPr/>
          <p:nvPr/>
        </p:nvSpPr>
        <p:spPr>
          <a:xfrm>
            <a:off x="4581233" y="2760627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PRODUCT</a:t>
            </a:r>
            <a:endParaRPr/>
          </a:p>
        </p:txBody>
      </p:sp>
      <p:cxnSp>
        <p:nvCxnSpPr>
          <p:cNvPr id="886" name="Google Shape;886;p14"/>
          <p:cNvCxnSpPr/>
          <p:nvPr/>
        </p:nvCxnSpPr>
        <p:spPr>
          <a:xfrm>
            <a:off x="640864" y="3140839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14"/>
          <p:cNvCxnSpPr/>
          <p:nvPr/>
        </p:nvCxnSpPr>
        <p:spPr>
          <a:xfrm>
            <a:off x="4659611" y="3150628"/>
            <a:ext cx="237729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8" name="Google Shape;888;p14"/>
          <p:cNvSpPr/>
          <p:nvPr/>
        </p:nvSpPr>
        <p:spPr>
          <a:xfrm>
            <a:off x="4641705" y="7572024"/>
            <a:ext cx="269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PROCESS</a:t>
            </a:r>
            <a:endParaRPr/>
          </a:p>
        </p:txBody>
      </p:sp>
      <p:cxnSp>
        <p:nvCxnSpPr>
          <p:cNvPr id="889" name="Google Shape;889;p14"/>
          <p:cNvCxnSpPr/>
          <p:nvPr/>
        </p:nvCxnSpPr>
        <p:spPr>
          <a:xfrm>
            <a:off x="4682995" y="7957938"/>
            <a:ext cx="5409300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0" name="Google Shape;890;p14"/>
          <p:cNvSpPr/>
          <p:nvPr/>
        </p:nvSpPr>
        <p:spPr>
          <a:xfrm>
            <a:off x="4622681" y="8031260"/>
            <a:ext cx="7267200" cy="1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300"/>
              <a:buFont typeface="Arial"/>
              <a:buAutoNum type="arabicPeriod"/>
            </a:pPr>
            <a:r>
              <a:rPr lang="en-US" sz="13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 &amp; put on gloves</a:t>
            </a:r>
            <a:endParaRPr sz="1300"/>
          </a:p>
          <a:p>
            <a:pPr indent="-33655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300"/>
              <a:buFont typeface="Arial"/>
              <a:buAutoNum type="arabicPeriod"/>
            </a:pPr>
            <a:r>
              <a:rPr lang="en-US" sz="13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 the key touchpoints</a:t>
            </a:r>
            <a:endParaRPr sz="1300"/>
          </a:p>
          <a:p>
            <a:pPr indent="-33655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300"/>
              <a:buFont typeface="Arial"/>
              <a:buAutoNum type="arabicPeriod"/>
            </a:pPr>
            <a:r>
              <a:rPr lang="en-US" sz="13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For food surface contact areas: rinse thoroughly with water</a:t>
            </a:r>
            <a:endParaRPr sz="1300"/>
          </a:p>
          <a:p>
            <a:pPr indent="-33655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300"/>
              <a:buFont typeface="Arial"/>
              <a:buAutoNum type="arabicPeriod"/>
            </a:pPr>
            <a:r>
              <a:rPr lang="en-US" sz="13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Dispose of dirty cloths in the laundry bag </a:t>
            </a:r>
            <a:endParaRPr sz="1300"/>
          </a:p>
          <a:p>
            <a:pPr indent="-33655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300"/>
              <a:buFont typeface="Arial"/>
              <a:buAutoNum type="arabicPeriod"/>
            </a:pPr>
            <a:r>
              <a:rPr lang="en-US" sz="13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Discard used gloves</a:t>
            </a:r>
            <a:endParaRPr sz="1300"/>
          </a:p>
          <a:p>
            <a:pPr indent="-33655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300"/>
              <a:buFont typeface="Arial"/>
              <a:buAutoNum type="arabicPeriod"/>
            </a:pPr>
            <a:r>
              <a:rPr lang="en-US" sz="13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</a:t>
            </a:r>
            <a:endParaRPr sz="1300"/>
          </a:p>
        </p:txBody>
      </p:sp>
      <p:sp>
        <p:nvSpPr>
          <p:cNvPr id="891" name="Google Shape;891;p14"/>
          <p:cNvSpPr/>
          <p:nvPr/>
        </p:nvSpPr>
        <p:spPr>
          <a:xfrm>
            <a:off x="558349" y="9002400"/>
            <a:ext cx="4078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Check PIS, SDS for detailed information http://sds.diversey.com | Use biocides safely. </a:t>
            </a:r>
            <a:endParaRPr sz="11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Always read the label and product information before use </a:t>
            </a:r>
            <a:endParaRPr sz="1300"/>
          </a:p>
        </p:txBody>
      </p:sp>
      <p:sp>
        <p:nvSpPr>
          <p:cNvPr id="892" name="Google Shape;892;p14"/>
          <p:cNvSpPr/>
          <p:nvPr/>
        </p:nvSpPr>
        <p:spPr>
          <a:xfrm>
            <a:off x="523233" y="7722449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WHEN TO DO IT</a:t>
            </a:r>
            <a:endParaRPr/>
          </a:p>
        </p:txBody>
      </p:sp>
      <p:cxnSp>
        <p:nvCxnSpPr>
          <p:cNvPr id="893" name="Google Shape;893;p14"/>
          <p:cNvCxnSpPr/>
          <p:nvPr/>
        </p:nvCxnSpPr>
        <p:spPr>
          <a:xfrm>
            <a:off x="617126" y="8061003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4" name="Google Shape;894;p14"/>
          <p:cNvSpPr/>
          <p:nvPr/>
        </p:nvSpPr>
        <p:spPr>
          <a:xfrm>
            <a:off x="1397250" y="8187545"/>
            <a:ext cx="1919009" cy="73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rPr>
              <a:t>Every 2 hours</a:t>
            </a:r>
            <a:endParaRPr b="1" sz="1400">
              <a:solidFill>
                <a:srgbClr val="777A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5" name="Google Shape;895;p14"/>
          <p:cNvGrpSpPr/>
          <p:nvPr/>
        </p:nvGrpSpPr>
        <p:grpSpPr>
          <a:xfrm>
            <a:off x="634548" y="8201589"/>
            <a:ext cx="658368" cy="670451"/>
            <a:chOff x="4046181" y="5883345"/>
            <a:chExt cx="658368" cy="670451"/>
          </a:xfrm>
        </p:grpSpPr>
        <p:sp>
          <p:nvSpPr>
            <p:cNvPr id="896" name="Google Shape;896;p14"/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97" name="Google Shape;897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8" name="Google Shape;898;p14"/>
          <p:cNvSpPr/>
          <p:nvPr/>
        </p:nvSpPr>
        <p:spPr>
          <a:xfrm>
            <a:off x="8079613" y="5948054"/>
            <a:ext cx="480060" cy="248365"/>
          </a:xfrm>
          <a:prstGeom prst="rect">
            <a:avLst/>
          </a:prstGeom>
          <a:noFill/>
          <a:ln>
            <a:noFill/>
          </a:ln>
        </p:spPr>
        <p:txBody>
          <a:bodyPr anchorCtr="0" anchor="t" bIns="48000" lIns="96000" spcFirstLastPara="1" rIns="96000" wrap="square" tIns="4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9" name="Google Shape;899;p14"/>
          <p:cNvGrpSpPr/>
          <p:nvPr/>
        </p:nvGrpSpPr>
        <p:grpSpPr>
          <a:xfrm>
            <a:off x="4641705" y="3314726"/>
            <a:ext cx="3192571" cy="1471894"/>
            <a:chOff x="4607253" y="3356577"/>
            <a:chExt cx="3192571" cy="1471894"/>
          </a:xfrm>
        </p:grpSpPr>
        <p:sp>
          <p:nvSpPr>
            <p:cNvPr id="900" name="Google Shape;900;p14"/>
            <p:cNvSpPr/>
            <p:nvPr/>
          </p:nvSpPr>
          <p:spPr>
            <a:xfrm>
              <a:off x="5177410" y="3376984"/>
              <a:ext cx="2622414" cy="7817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Short contact time</a:t>
              </a:r>
              <a:endParaRPr/>
            </a:p>
            <a:p>
              <a:pPr indent="-171450" lvl="0" marL="171450" marR="0" rtl="0" algn="l">
                <a:spcBef>
                  <a:spcPts val="28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Effective against  SARS-CoV-2</a:t>
              </a:r>
              <a:endParaRPr/>
            </a:p>
          </p:txBody>
        </p:sp>
        <p:grpSp>
          <p:nvGrpSpPr>
            <p:cNvPr id="901" name="Google Shape;901;p14"/>
            <p:cNvGrpSpPr/>
            <p:nvPr/>
          </p:nvGrpSpPr>
          <p:grpSpPr>
            <a:xfrm>
              <a:off x="4607253" y="3356577"/>
              <a:ext cx="569740" cy="781026"/>
              <a:chOff x="6778698" y="5813279"/>
              <a:chExt cx="569740" cy="781026"/>
            </a:xfrm>
          </p:grpSpPr>
          <p:sp>
            <p:nvSpPr>
              <p:cNvPr id="902" name="Google Shape;902;p14"/>
              <p:cNvSpPr/>
              <p:nvPr/>
            </p:nvSpPr>
            <p:spPr>
              <a:xfrm>
                <a:off x="6778698" y="5813279"/>
                <a:ext cx="458390" cy="701754"/>
              </a:xfrm>
              <a:custGeom>
                <a:rect b="b" l="l" r="r" t="t"/>
                <a:pathLst>
                  <a:path extrusionOk="0" h="1268" w="828">
                    <a:moveTo>
                      <a:pt x="11" y="150"/>
                    </a:moveTo>
                    <a:lnTo>
                      <a:pt x="11" y="150"/>
                    </a:lnTo>
                    <a:lnTo>
                      <a:pt x="0" y="301"/>
                    </a:lnTo>
                    <a:lnTo>
                      <a:pt x="0" y="1078"/>
                    </a:lnTo>
                    <a:cubicBezTo>
                      <a:pt x="0" y="1095"/>
                      <a:pt x="3" y="1111"/>
                      <a:pt x="7" y="1128"/>
                    </a:cubicBezTo>
                    <a:lnTo>
                      <a:pt x="26" y="1203"/>
                    </a:lnTo>
                    <a:cubicBezTo>
                      <a:pt x="36" y="1241"/>
                      <a:pt x="71" y="1268"/>
                      <a:pt x="110" y="1268"/>
                    </a:cubicBezTo>
                    <a:lnTo>
                      <a:pt x="712" y="1268"/>
                    </a:lnTo>
                    <a:cubicBezTo>
                      <a:pt x="751" y="1268"/>
                      <a:pt x="785" y="1242"/>
                      <a:pt x="796" y="1206"/>
                    </a:cubicBezTo>
                    <a:lnTo>
                      <a:pt x="819" y="1126"/>
                    </a:lnTo>
                    <a:cubicBezTo>
                      <a:pt x="825" y="1107"/>
                      <a:pt x="828" y="1088"/>
                      <a:pt x="828" y="1069"/>
                    </a:cubicBezTo>
                    <a:lnTo>
                      <a:pt x="828" y="315"/>
                    </a:lnTo>
                    <a:cubicBezTo>
                      <a:pt x="828" y="306"/>
                      <a:pt x="827" y="297"/>
                      <a:pt x="825" y="288"/>
                    </a:cubicBezTo>
                    <a:lnTo>
                      <a:pt x="802" y="177"/>
                    </a:lnTo>
                    <a:cubicBezTo>
                      <a:pt x="800" y="165"/>
                      <a:pt x="796" y="154"/>
                      <a:pt x="790" y="143"/>
                    </a:cubicBezTo>
                    <a:lnTo>
                      <a:pt x="743" y="52"/>
                    </a:lnTo>
                    <a:cubicBezTo>
                      <a:pt x="730" y="26"/>
                      <a:pt x="703" y="10"/>
                      <a:pt x="674" y="10"/>
                    </a:cubicBezTo>
                    <a:lnTo>
                      <a:pt x="360" y="10"/>
                    </a:lnTo>
                    <a:cubicBezTo>
                      <a:pt x="333" y="10"/>
                      <a:pt x="308" y="24"/>
                      <a:pt x="294" y="47"/>
                    </a:cubicBezTo>
                    <a:lnTo>
                      <a:pt x="256" y="106"/>
                    </a:lnTo>
                    <a:cubicBezTo>
                      <a:pt x="253" y="112"/>
                      <a:pt x="245" y="111"/>
                      <a:pt x="242" y="105"/>
                    </a:cubicBezTo>
                    <a:lnTo>
                      <a:pt x="215" y="53"/>
                    </a:lnTo>
                    <a:lnTo>
                      <a:pt x="215" y="0"/>
                    </a:lnTo>
                    <a:lnTo>
                      <a:pt x="43" y="0"/>
                    </a:lnTo>
                    <a:lnTo>
                      <a:pt x="43" y="41"/>
                    </a:lnTo>
                    <a:cubicBezTo>
                      <a:pt x="43" y="51"/>
                      <a:pt x="41" y="60"/>
                      <a:pt x="38" y="69"/>
                    </a:cubicBezTo>
                    <a:lnTo>
                      <a:pt x="21" y="110"/>
                    </a:lnTo>
                    <a:cubicBezTo>
                      <a:pt x="16" y="123"/>
                      <a:pt x="12" y="136"/>
                      <a:pt x="11" y="150"/>
                    </a:cubicBezTo>
                    <a:lnTo>
                      <a:pt x="11" y="15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14"/>
              <p:cNvSpPr/>
              <p:nvPr/>
            </p:nvSpPr>
            <p:spPr>
              <a:xfrm>
                <a:off x="6982056" y="5844948"/>
                <a:ext cx="171688" cy="60008"/>
              </a:xfrm>
              <a:custGeom>
                <a:rect b="b" l="l" r="r" t="t"/>
                <a:pathLst>
                  <a:path extrusionOk="0" h="109" w="312">
                    <a:moveTo>
                      <a:pt x="257" y="109"/>
                    </a:moveTo>
                    <a:lnTo>
                      <a:pt x="257" y="109"/>
                    </a:lnTo>
                    <a:lnTo>
                      <a:pt x="54" y="109"/>
                    </a:lnTo>
                    <a:cubicBezTo>
                      <a:pt x="24" y="109"/>
                      <a:pt x="0" y="85"/>
                      <a:pt x="0" y="55"/>
                    </a:cubicBezTo>
                    <a:lnTo>
                      <a:pt x="0" y="55"/>
                    </a:lnTo>
                    <a:cubicBezTo>
                      <a:pt x="0" y="25"/>
                      <a:pt x="24" y="0"/>
                      <a:pt x="54" y="0"/>
                    </a:cubicBezTo>
                    <a:lnTo>
                      <a:pt x="257" y="0"/>
                    </a:lnTo>
                    <a:cubicBezTo>
                      <a:pt x="287" y="0"/>
                      <a:pt x="312" y="25"/>
                      <a:pt x="312" y="55"/>
                    </a:cubicBezTo>
                    <a:lnTo>
                      <a:pt x="312" y="55"/>
                    </a:lnTo>
                    <a:cubicBezTo>
                      <a:pt x="312" y="85"/>
                      <a:pt x="287" y="109"/>
                      <a:pt x="257" y="109"/>
                    </a:cubicBezTo>
                    <a:lnTo>
                      <a:pt x="257" y="109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14"/>
              <p:cNvSpPr/>
              <p:nvPr/>
            </p:nvSpPr>
            <p:spPr>
              <a:xfrm>
                <a:off x="6822036" y="5991634"/>
                <a:ext cx="371713" cy="418385"/>
              </a:xfrm>
              <a:custGeom>
                <a:rect b="b" l="l" r="r" t="t"/>
                <a:pathLst>
                  <a:path extrusionOk="0" h="757" w="672">
                    <a:moveTo>
                      <a:pt x="0" y="0"/>
                    </a:moveTo>
                    <a:lnTo>
                      <a:pt x="0" y="0"/>
                    </a:lnTo>
                    <a:lnTo>
                      <a:pt x="672" y="0"/>
                    </a:lnTo>
                    <a:lnTo>
                      <a:pt x="672" y="757"/>
                    </a:lnTo>
                    <a:lnTo>
                      <a:pt x="0" y="7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5" name="Google Shape;905;p14"/>
              <p:cNvGrpSpPr/>
              <p:nvPr/>
            </p:nvGrpSpPr>
            <p:grpSpPr>
              <a:xfrm>
                <a:off x="7125737" y="6072238"/>
                <a:ext cx="222701" cy="522067"/>
                <a:chOff x="2213604" y="2419742"/>
                <a:chExt cx="96838" cy="227013"/>
              </a:xfrm>
            </p:grpSpPr>
            <p:sp>
              <p:nvSpPr>
                <p:cNvPr id="906" name="Google Shape;906;p14"/>
                <p:cNvSpPr/>
                <p:nvPr/>
              </p:nvSpPr>
              <p:spPr>
                <a:xfrm>
                  <a:off x="2213604" y="2419742"/>
                  <a:ext cx="96838" cy="227013"/>
                </a:xfrm>
                <a:custGeom>
                  <a:rect b="b" l="l" r="r" t="t"/>
                  <a:pathLst>
                    <a:path extrusionOk="0" h="660" w="280">
                      <a:moveTo>
                        <a:pt x="200" y="82"/>
                      </a:moveTo>
                      <a:lnTo>
                        <a:pt x="200" y="82"/>
                      </a:lnTo>
                      <a:lnTo>
                        <a:pt x="256" y="94"/>
                      </a:lnTo>
                      <a:cubicBezTo>
                        <a:pt x="261" y="94"/>
                        <a:pt x="264" y="90"/>
                        <a:pt x="262" y="85"/>
                      </a:cubicBezTo>
                      <a:lnTo>
                        <a:pt x="224" y="13"/>
                      </a:lnTo>
                      <a:cubicBezTo>
                        <a:pt x="219" y="5"/>
                        <a:pt x="211" y="0"/>
                        <a:pt x="202" y="0"/>
                      </a:cubicBezTo>
                      <a:lnTo>
                        <a:pt x="28" y="0"/>
                      </a:lnTo>
                      <a:lnTo>
                        <a:pt x="28" y="48"/>
                      </a:lnTo>
                      <a:lnTo>
                        <a:pt x="63" y="48"/>
                      </a:lnTo>
                      <a:lnTo>
                        <a:pt x="63" y="65"/>
                      </a:lnTo>
                      <a:lnTo>
                        <a:pt x="2" y="164"/>
                      </a:lnTo>
                      <a:cubicBezTo>
                        <a:pt x="0" y="168"/>
                        <a:pt x="3" y="172"/>
                        <a:pt x="8" y="172"/>
                      </a:cubicBezTo>
                      <a:cubicBezTo>
                        <a:pt x="10" y="172"/>
                        <a:pt x="12" y="171"/>
                        <a:pt x="13" y="169"/>
                      </a:cubicBezTo>
                      <a:lnTo>
                        <a:pt x="96" y="65"/>
                      </a:lnTo>
                      <a:lnTo>
                        <a:pt x="122" y="80"/>
                      </a:lnTo>
                      <a:lnTo>
                        <a:pt x="125" y="127"/>
                      </a:lnTo>
                      <a:cubicBezTo>
                        <a:pt x="125" y="128"/>
                        <a:pt x="125" y="130"/>
                        <a:pt x="124" y="131"/>
                      </a:cubicBezTo>
                      <a:lnTo>
                        <a:pt x="112" y="152"/>
                      </a:lnTo>
                      <a:cubicBezTo>
                        <a:pt x="111" y="154"/>
                        <a:pt x="111" y="156"/>
                        <a:pt x="112" y="158"/>
                      </a:cubicBezTo>
                      <a:cubicBezTo>
                        <a:pt x="116" y="166"/>
                        <a:pt x="126" y="247"/>
                        <a:pt x="110" y="270"/>
                      </a:cubicBezTo>
                      <a:cubicBezTo>
                        <a:pt x="92" y="298"/>
                        <a:pt x="51" y="334"/>
                        <a:pt x="51" y="334"/>
                      </a:cubicBezTo>
                      <a:cubicBezTo>
                        <a:pt x="51" y="334"/>
                        <a:pt x="32" y="357"/>
                        <a:pt x="28" y="390"/>
                      </a:cubicBezTo>
                      <a:cubicBezTo>
                        <a:pt x="26" y="411"/>
                        <a:pt x="26" y="558"/>
                        <a:pt x="27" y="607"/>
                      </a:cubicBezTo>
                      <a:cubicBezTo>
                        <a:pt x="28" y="637"/>
                        <a:pt x="52" y="660"/>
                        <a:pt x="82" y="660"/>
                      </a:cubicBezTo>
                      <a:lnTo>
                        <a:pt x="226" y="660"/>
                      </a:lnTo>
                      <a:cubicBezTo>
                        <a:pt x="256" y="660"/>
                        <a:pt x="280" y="636"/>
                        <a:pt x="280" y="606"/>
                      </a:cubicBezTo>
                      <a:lnTo>
                        <a:pt x="280" y="382"/>
                      </a:lnTo>
                      <a:cubicBezTo>
                        <a:pt x="280" y="365"/>
                        <a:pt x="278" y="349"/>
                        <a:pt x="273" y="334"/>
                      </a:cubicBezTo>
                      <a:cubicBezTo>
                        <a:pt x="266" y="310"/>
                        <a:pt x="252" y="268"/>
                        <a:pt x="232" y="214"/>
                      </a:cubicBezTo>
                      <a:cubicBezTo>
                        <a:pt x="199" y="125"/>
                        <a:pt x="200" y="82"/>
                        <a:pt x="200" y="82"/>
                      </a:cubicBezTo>
                      <a:lnTo>
                        <a:pt x="200" y="8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7" name="Google Shape;907;p14"/>
                <p:cNvSpPr/>
                <p:nvPr/>
              </p:nvSpPr>
              <p:spPr>
                <a:xfrm>
                  <a:off x="2234242" y="2537217"/>
                  <a:ext cx="63500" cy="87313"/>
                </a:xfrm>
                <a:custGeom>
                  <a:rect b="b" l="l" r="r" t="t"/>
                  <a:pathLst>
                    <a:path extrusionOk="0" h="259" w="182">
                      <a:moveTo>
                        <a:pt x="117" y="0"/>
                      </a:moveTo>
                      <a:lnTo>
                        <a:pt x="117" y="0"/>
                      </a:lnTo>
                      <a:lnTo>
                        <a:pt x="152" y="0"/>
                      </a:lnTo>
                      <a:cubicBezTo>
                        <a:pt x="169" y="0"/>
                        <a:pt x="182" y="14"/>
                        <a:pt x="182" y="30"/>
                      </a:cubicBezTo>
                      <a:lnTo>
                        <a:pt x="182" y="227"/>
                      </a:lnTo>
                      <a:cubicBezTo>
                        <a:pt x="182" y="245"/>
                        <a:pt x="168" y="259"/>
                        <a:pt x="150" y="259"/>
                      </a:cubicBezTo>
                      <a:lnTo>
                        <a:pt x="32" y="259"/>
                      </a:lnTo>
                      <a:cubicBezTo>
                        <a:pt x="14" y="259"/>
                        <a:pt x="0" y="245"/>
                        <a:pt x="0" y="227"/>
                      </a:cubicBezTo>
                      <a:lnTo>
                        <a:pt x="0" y="118"/>
                      </a:lnTo>
                      <a:cubicBezTo>
                        <a:pt x="0" y="53"/>
                        <a:pt x="53" y="0"/>
                        <a:pt x="117" y="0"/>
                      </a:cubicBez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08" name="Google Shape;908;p14"/>
            <p:cNvSpPr/>
            <p:nvPr/>
          </p:nvSpPr>
          <p:spPr>
            <a:xfrm>
              <a:off x="5353550" y="4274473"/>
              <a:ext cx="2441297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1 microfibre cloth or disposable cloth for cleaning</a:t>
              </a:r>
              <a:endParaRPr b="1" sz="14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4"/>
            <p:cNvSpPr/>
            <p:nvPr/>
          </p:nvSpPr>
          <p:spPr>
            <a:xfrm rot="-1044672">
              <a:off x="4759577" y="4328194"/>
              <a:ext cx="428699" cy="428699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0" name="Google Shape;910;p14"/>
          <p:cNvSpPr/>
          <p:nvPr/>
        </p:nvSpPr>
        <p:spPr>
          <a:xfrm>
            <a:off x="5305054" y="4858597"/>
            <a:ext cx="2969531" cy="108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For food surface contact areas</a:t>
            </a:r>
            <a:endParaRPr/>
          </a:p>
          <a:p>
            <a:pPr indent="-171450" lvl="0" marL="17145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Short contact time</a:t>
            </a:r>
            <a:endParaRPr/>
          </a:p>
          <a:p>
            <a:pPr indent="-171450" lvl="0" marL="17145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Perfume free</a:t>
            </a:r>
            <a:endParaRPr/>
          </a:p>
          <a:p>
            <a:pPr indent="-171450" lvl="0" marL="17145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Effective against  SARS-CoV-2</a:t>
            </a:r>
            <a:endParaRPr/>
          </a:p>
        </p:txBody>
      </p:sp>
      <p:sp>
        <p:nvSpPr>
          <p:cNvPr id="911" name="Google Shape;911;p14"/>
          <p:cNvSpPr txBox="1"/>
          <p:nvPr/>
        </p:nvSpPr>
        <p:spPr>
          <a:xfrm>
            <a:off x="8122128" y="366590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2" name="Google Shape;912;p14"/>
          <p:cNvGrpSpPr/>
          <p:nvPr/>
        </p:nvGrpSpPr>
        <p:grpSpPr>
          <a:xfrm>
            <a:off x="4669094" y="4923066"/>
            <a:ext cx="569740" cy="781026"/>
            <a:chOff x="6778698" y="5813279"/>
            <a:chExt cx="569740" cy="781026"/>
          </a:xfrm>
        </p:grpSpPr>
        <p:sp>
          <p:nvSpPr>
            <p:cNvPr id="913" name="Google Shape;913;p14"/>
            <p:cNvSpPr/>
            <p:nvPr/>
          </p:nvSpPr>
          <p:spPr>
            <a:xfrm>
              <a:off x="6778698" y="5813279"/>
              <a:ext cx="458390" cy="701754"/>
            </a:xfrm>
            <a:custGeom>
              <a:rect b="b" l="l" r="r" t="t"/>
              <a:pathLst>
                <a:path extrusionOk="0" h="1268" w="828">
                  <a:moveTo>
                    <a:pt x="11" y="150"/>
                  </a:moveTo>
                  <a:lnTo>
                    <a:pt x="11" y="150"/>
                  </a:lnTo>
                  <a:lnTo>
                    <a:pt x="0" y="301"/>
                  </a:lnTo>
                  <a:lnTo>
                    <a:pt x="0" y="1078"/>
                  </a:lnTo>
                  <a:cubicBezTo>
                    <a:pt x="0" y="1095"/>
                    <a:pt x="3" y="1111"/>
                    <a:pt x="7" y="1128"/>
                  </a:cubicBezTo>
                  <a:lnTo>
                    <a:pt x="26" y="1203"/>
                  </a:lnTo>
                  <a:cubicBezTo>
                    <a:pt x="36" y="1241"/>
                    <a:pt x="71" y="1268"/>
                    <a:pt x="110" y="1268"/>
                  </a:cubicBezTo>
                  <a:lnTo>
                    <a:pt x="712" y="1268"/>
                  </a:lnTo>
                  <a:cubicBezTo>
                    <a:pt x="751" y="1268"/>
                    <a:pt x="785" y="1242"/>
                    <a:pt x="796" y="1206"/>
                  </a:cubicBezTo>
                  <a:lnTo>
                    <a:pt x="819" y="1126"/>
                  </a:lnTo>
                  <a:cubicBezTo>
                    <a:pt x="825" y="1107"/>
                    <a:pt x="828" y="1088"/>
                    <a:pt x="828" y="1069"/>
                  </a:cubicBezTo>
                  <a:lnTo>
                    <a:pt x="828" y="315"/>
                  </a:lnTo>
                  <a:cubicBezTo>
                    <a:pt x="828" y="306"/>
                    <a:pt x="827" y="297"/>
                    <a:pt x="825" y="288"/>
                  </a:cubicBezTo>
                  <a:lnTo>
                    <a:pt x="802" y="177"/>
                  </a:lnTo>
                  <a:cubicBezTo>
                    <a:pt x="800" y="165"/>
                    <a:pt x="796" y="154"/>
                    <a:pt x="790" y="143"/>
                  </a:cubicBezTo>
                  <a:lnTo>
                    <a:pt x="743" y="52"/>
                  </a:lnTo>
                  <a:cubicBezTo>
                    <a:pt x="730" y="26"/>
                    <a:pt x="703" y="10"/>
                    <a:pt x="674" y="10"/>
                  </a:cubicBezTo>
                  <a:lnTo>
                    <a:pt x="360" y="10"/>
                  </a:lnTo>
                  <a:cubicBezTo>
                    <a:pt x="333" y="10"/>
                    <a:pt x="308" y="24"/>
                    <a:pt x="294" y="47"/>
                  </a:cubicBezTo>
                  <a:lnTo>
                    <a:pt x="256" y="106"/>
                  </a:lnTo>
                  <a:cubicBezTo>
                    <a:pt x="253" y="112"/>
                    <a:pt x="245" y="111"/>
                    <a:pt x="242" y="105"/>
                  </a:cubicBezTo>
                  <a:lnTo>
                    <a:pt x="215" y="53"/>
                  </a:lnTo>
                  <a:lnTo>
                    <a:pt x="215" y="0"/>
                  </a:lnTo>
                  <a:lnTo>
                    <a:pt x="43" y="0"/>
                  </a:lnTo>
                  <a:lnTo>
                    <a:pt x="43" y="41"/>
                  </a:lnTo>
                  <a:cubicBezTo>
                    <a:pt x="43" y="51"/>
                    <a:pt x="41" y="60"/>
                    <a:pt x="38" y="69"/>
                  </a:cubicBezTo>
                  <a:lnTo>
                    <a:pt x="21" y="110"/>
                  </a:lnTo>
                  <a:cubicBezTo>
                    <a:pt x="16" y="123"/>
                    <a:pt x="12" y="136"/>
                    <a:pt x="11" y="150"/>
                  </a:cubicBezTo>
                  <a:lnTo>
                    <a:pt x="11" y="150"/>
                  </a:lnTo>
                  <a:close/>
                </a:path>
              </a:pathLst>
            </a:custGeom>
            <a:noFill/>
            <a:ln cap="rnd" cmpd="sng" w="15875">
              <a:solidFill>
                <a:srgbClr val="7679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000" lIns="96000" spcFirstLastPara="1" rIns="96000" wrap="square" tIns="4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6982056" y="5844948"/>
              <a:ext cx="171688" cy="60008"/>
            </a:xfrm>
            <a:custGeom>
              <a:rect b="b" l="l" r="r" t="t"/>
              <a:pathLst>
                <a:path extrusionOk="0" h="109" w="312">
                  <a:moveTo>
                    <a:pt x="257" y="109"/>
                  </a:moveTo>
                  <a:lnTo>
                    <a:pt x="257" y="109"/>
                  </a:lnTo>
                  <a:lnTo>
                    <a:pt x="54" y="109"/>
                  </a:lnTo>
                  <a:cubicBezTo>
                    <a:pt x="24" y="109"/>
                    <a:pt x="0" y="85"/>
                    <a:pt x="0" y="55"/>
                  </a:cubicBezTo>
                  <a:lnTo>
                    <a:pt x="0" y="55"/>
                  </a:lnTo>
                  <a:cubicBezTo>
                    <a:pt x="0" y="25"/>
                    <a:pt x="24" y="0"/>
                    <a:pt x="54" y="0"/>
                  </a:cubicBezTo>
                  <a:lnTo>
                    <a:pt x="257" y="0"/>
                  </a:lnTo>
                  <a:cubicBezTo>
                    <a:pt x="287" y="0"/>
                    <a:pt x="312" y="25"/>
                    <a:pt x="312" y="55"/>
                  </a:cubicBezTo>
                  <a:lnTo>
                    <a:pt x="312" y="55"/>
                  </a:lnTo>
                  <a:cubicBezTo>
                    <a:pt x="312" y="85"/>
                    <a:pt x="287" y="109"/>
                    <a:pt x="257" y="109"/>
                  </a:cubicBezTo>
                  <a:lnTo>
                    <a:pt x="257" y="109"/>
                  </a:lnTo>
                  <a:close/>
                </a:path>
              </a:pathLst>
            </a:custGeom>
            <a:noFill/>
            <a:ln cap="rnd" cmpd="sng" w="15875">
              <a:solidFill>
                <a:srgbClr val="7679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000" lIns="96000" spcFirstLastPara="1" rIns="96000" wrap="square" tIns="4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6822036" y="5991634"/>
              <a:ext cx="371713" cy="418385"/>
            </a:xfrm>
            <a:custGeom>
              <a:rect b="b" l="l" r="r" t="t"/>
              <a:pathLst>
                <a:path extrusionOk="0" h="757" w="672">
                  <a:moveTo>
                    <a:pt x="0" y="0"/>
                  </a:moveTo>
                  <a:lnTo>
                    <a:pt x="0" y="0"/>
                  </a:lnTo>
                  <a:lnTo>
                    <a:pt x="672" y="0"/>
                  </a:lnTo>
                  <a:lnTo>
                    <a:pt x="672" y="757"/>
                  </a:lnTo>
                  <a:lnTo>
                    <a:pt x="0" y="75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5875">
              <a:solidFill>
                <a:srgbClr val="7679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000" lIns="96000" spcFirstLastPara="1" rIns="96000" wrap="square" tIns="4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6" name="Google Shape;916;p14"/>
            <p:cNvGrpSpPr/>
            <p:nvPr/>
          </p:nvGrpSpPr>
          <p:grpSpPr>
            <a:xfrm>
              <a:off x="7125737" y="6072238"/>
              <a:ext cx="222701" cy="522067"/>
              <a:chOff x="2213604" y="2419742"/>
              <a:chExt cx="96838" cy="227013"/>
            </a:xfrm>
          </p:grpSpPr>
          <p:sp>
            <p:nvSpPr>
              <p:cNvPr id="917" name="Google Shape;917;p14"/>
              <p:cNvSpPr/>
              <p:nvPr/>
            </p:nvSpPr>
            <p:spPr>
              <a:xfrm>
                <a:off x="2213604" y="2419742"/>
                <a:ext cx="96838" cy="227013"/>
              </a:xfrm>
              <a:custGeom>
                <a:rect b="b" l="l" r="r" t="t"/>
                <a:pathLst>
                  <a:path extrusionOk="0" h="660" w="280">
                    <a:moveTo>
                      <a:pt x="200" y="82"/>
                    </a:moveTo>
                    <a:lnTo>
                      <a:pt x="200" y="82"/>
                    </a:lnTo>
                    <a:lnTo>
                      <a:pt x="256" y="94"/>
                    </a:lnTo>
                    <a:cubicBezTo>
                      <a:pt x="261" y="94"/>
                      <a:pt x="264" y="90"/>
                      <a:pt x="262" y="85"/>
                    </a:cubicBezTo>
                    <a:lnTo>
                      <a:pt x="224" y="13"/>
                    </a:lnTo>
                    <a:cubicBezTo>
                      <a:pt x="219" y="5"/>
                      <a:pt x="211" y="0"/>
                      <a:pt x="202" y="0"/>
                    </a:cubicBezTo>
                    <a:lnTo>
                      <a:pt x="28" y="0"/>
                    </a:lnTo>
                    <a:lnTo>
                      <a:pt x="28" y="48"/>
                    </a:lnTo>
                    <a:lnTo>
                      <a:pt x="63" y="48"/>
                    </a:lnTo>
                    <a:lnTo>
                      <a:pt x="63" y="65"/>
                    </a:lnTo>
                    <a:lnTo>
                      <a:pt x="2" y="164"/>
                    </a:lnTo>
                    <a:cubicBezTo>
                      <a:pt x="0" y="168"/>
                      <a:pt x="3" y="172"/>
                      <a:pt x="8" y="172"/>
                    </a:cubicBezTo>
                    <a:cubicBezTo>
                      <a:pt x="10" y="172"/>
                      <a:pt x="12" y="171"/>
                      <a:pt x="13" y="169"/>
                    </a:cubicBezTo>
                    <a:lnTo>
                      <a:pt x="96" y="65"/>
                    </a:lnTo>
                    <a:lnTo>
                      <a:pt x="122" y="80"/>
                    </a:lnTo>
                    <a:lnTo>
                      <a:pt x="125" y="127"/>
                    </a:lnTo>
                    <a:cubicBezTo>
                      <a:pt x="125" y="128"/>
                      <a:pt x="125" y="130"/>
                      <a:pt x="124" y="131"/>
                    </a:cubicBezTo>
                    <a:lnTo>
                      <a:pt x="112" y="152"/>
                    </a:lnTo>
                    <a:cubicBezTo>
                      <a:pt x="111" y="154"/>
                      <a:pt x="111" y="156"/>
                      <a:pt x="112" y="158"/>
                    </a:cubicBezTo>
                    <a:cubicBezTo>
                      <a:pt x="116" y="166"/>
                      <a:pt x="126" y="247"/>
                      <a:pt x="110" y="270"/>
                    </a:cubicBezTo>
                    <a:cubicBezTo>
                      <a:pt x="92" y="298"/>
                      <a:pt x="51" y="334"/>
                      <a:pt x="51" y="334"/>
                    </a:cubicBezTo>
                    <a:cubicBezTo>
                      <a:pt x="51" y="334"/>
                      <a:pt x="32" y="357"/>
                      <a:pt x="28" y="390"/>
                    </a:cubicBezTo>
                    <a:cubicBezTo>
                      <a:pt x="26" y="411"/>
                      <a:pt x="26" y="558"/>
                      <a:pt x="27" y="607"/>
                    </a:cubicBezTo>
                    <a:cubicBezTo>
                      <a:pt x="28" y="637"/>
                      <a:pt x="52" y="660"/>
                      <a:pt x="82" y="660"/>
                    </a:cubicBezTo>
                    <a:lnTo>
                      <a:pt x="226" y="660"/>
                    </a:lnTo>
                    <a:cubicBezTo>
                      <a:pt x="256" y="660"/>
                      <a:pt x="280" y="636"/>
                      <a:pt x="280" y="606"/>
                    </a:cubicBezTo>
                    <a:lnTo>
                      <a:pt x="280" y="382"/>
                    </a:lnTo>
                    <a:cubicBezTo>
                      <a:pt x="280" y="365"/>
                      <a:pt x="278" y="349"/>
                      <a:pt x="273" y="334"/>
                    </a:cubicBezTo>
                    <a:cubicBezTo>
                      <a:pt x="266" y="310"/>
                      <a:pt x="252" y="268"/>
                      <a:pt x="232" y="214"/>
                    </a:cubicBezTo>
                    <a:cubicBezTo>
                      <a:pt x="199" y="125"/>
                      <a:pt x="200" y="82"/>
                      <a:pt x="200" y="82"/>
                    </a:cubicBezTo>
                    <a:lnTo>
                      <a:pt x="200" y="82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12700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14"/>
              <p:cNvSpPr/>
              <p:nvPr/>
            </p:nvSpPr>
            <p:spPr>
              <a:xfrm>
                <a:off x="2234242" y="2537217"/>
                <a:ext cx="63500" cy="87313"/>
              </a:xfrm>
              <a:custGeom>
                <a:rect b="b" l="l" r="r" t="t"/>
                <a:pathLst>
                  <a:path extrusionOk="0" h="259" w="182">
                    <a:moveTo>
                      <a:pt x="117" y="0"/>
                    </a:moveTo>
                    <a:lnTo>
                      <a:pt x="117" y="0"/>
                    </a:lnTo>
                    <a:lnTo>
                      <a:pt x="152" y="0"/>
                    </a:lnTo>
                    <a:cubicBezTo>
                      <a:pt x="169" y="0"/>
                      <a:pt x="182" y="14"/>
                      <a:pt x="182" y="30"/>
                    </a:cubicBezTo>
                    <a:lnTo>
                      <a:pt x="182" y="227"/>
                    </a:lnTo>
                    <a:cubicBezTo>
                      <a:pt x="182" y="245"/>
                      <a:pt x="168" y="259"/>
                      <a:pt x="150" y="259"/>
                    </a:cubicBezTo>
                    <a:lnTo>
                      <a:pt x="32" y="259"/>
                    </a:lnTo>
                    <a:cubicBezTo>
                      <a:pt x="14" y="259"/>
                      <a:pt x="0" y="245"/>
                      <a:pt x="0" y="227"/>
                    </a:cubicBezTo>
                    <a:lnTo>
                      <a:pt x="0" y="118"/>
                    </a:lnTo>
                    <a:cubicBezTo>
                      <a:pt x="0" y="53"/>
                      <a:pt x="53" y="0"/>
                      <a:pt x="117" y="0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12700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19" name="Google Shape;919;p14"/>
          <p:cNvSpPr/>
          <p:nvPr/>
        </p:nvSpPr>
        <p:spPr>
          <a:xfrm>
            <a:off x="5380492" y="7074266"/>
            <a:ext cx="26881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1 microfibre cloth or disposable cloth to rinse</a:t>
            </a:r>
            <a:endParaRPr/>
          </a:p>
        </p:txBody>
      </p:sp>
      <p:sp>
        <p:nvSpPr>
          <p:cNvPr id="920" name="Google Shape;920;p14"/>
          <p:cNvSpPr/>
          <p:nvPr/>
        </p:nvSpPr>
        <p:spPr>
          <a:xfrm rot="-1044672">
            <a:off x="4774394" y="7007948"/>
            <a:ext cx="428699" cy="428699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" name="Google Shape;921;p14"/>
          <p:cNvPicPr preferRelativeResize="0"/>
          <p:nvPr/>
        </p:nvPicPr>
        <p:blipFill rotWithShape="1">
          <a:blip r:embed="rId6">
            <a:alphaModFix/>
          </a:blip>
          <a:srcRect b="0" l="0" r="35441" t="0"/>
          <a:stretch/>
        </p:blipFill>
        <p:spPr>
          <a:xfrm>
            <a:off x="7843117" y="2865502"/>
            <a:ext cx="4840338" cy="46125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2" name="Google Shape;922;p14"/>
          <p:cNvGrpSpPr/>
          <p:nvPr/>
        </p:nvGrpSpPr>
        <p:grpSpPr>
          <a:xfrm>
            <a:off x="555273" y="3294107"/>
            <a:ext cx="3490141" cy="4295028"/>
            <a:chOff x="8928416" y="1995183"/>
            <a:chExt cx="3323944" cy="4090503"/>
          </a:xfrm>
        </p:grpSpPr>
        <p:sp>
          <p:nvSpPr>
            <p:cNvPr id="923" name="Google Shape;923;p14"/>
            <p:cNvSpPr txBox="1"/>
            <p:nvPr/>
          </p:nvSpPr>
          <p:spPr>
            <a:xfrm>
              <a:off x="9433611" y="2712185"/>
              <a:ext cx="1190468" cy="5310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All handles </a:t>
              </a:r>
              <a:b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(not only doors)</a:t>
              </a:r>
              <a:endParaRPr/>
            </a:p>
          </p:txBody>
        </p:sp>
        <p:sp>
          <p:nvSpPr>
            <p:cNvPr id="924" name="Google Shape;924;p14"/>
            <p:cNvSpPr txBox="1"/>
            <p:nvPr/>
          </p:nvSpPr>
          <p:spPr>
            <a:xfrm>
              <a:off x="11127082" y="2766777"/>
              <a:ext cx="903239" cy="2344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Switches</a:t>
              </a:r>
              <a:endParaRPr/>
            </a:p>
          </p:txBody>
        </p:sp>
        <p:sp>
          <p:nvSpPr>
            <p:cNvPr id="925" name="Google Shape;925;p14"/>
            <p:cNvSpPr txBox="1"/>
            <p:nvPr/>
          </p:nvSpPr>
          <p:spPr>
            <a:xfrm>
              <a:off x="9433610" y="2069857"/>
              <a:ext cx="1031479" cy="3810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Chairs and</a:t>
              </a:r>
              <a:endParaRPr/>
            </a:p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benches</a:t>
              </a:r>
              <a:endParaRPr/>
            </a:p>
          </p:txBody>
        </p:sp>
        <p:sp>
          <p:nvSpPr>
            <p:cNvPr id="926" name="Google Shape;926;p14"/>
            <p:cNvSpPr txBox="1"/>
            <p:nvPr/>
          </p:nvSpPr>
          <p:spPr>
            <a:xfrm>
              <a:off x="11127082" y="3308695"/>
              <a:ext cx="684681" cy="2344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Tables</a:t>
              </a:r>
              <a:endParaRPr/>
            </a:p>
          </p:txBody>
        </p:sp>
        <p:sp>
          <p:nvSpPr>
            <p:cNvPr id="927" name="Google Shape;927;p14"/>
            <p:cNvSpPr txBox="1"/>
            <p:nvPr/>
          </p:nvSpPr>
          <p:spPr>
            <a:xfrm>
              <a:off x="11127082" y="4540897"/>
              <a:ext cx="1125278" cy="2344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Rubbish bin</a:t>
              </a:r>
              <a:endParaRPr/>
            </a:p>
          </p:txBody>
        </p:sp>
        <p:sp>
          <p:nvSpPr>
            <p:cNvPr id="928" name="Google Shape;928;p14"/>
            <p:cNvSpPr txBox="1"/>
            <p:nvPr/>
          </p:nvSpPr>
          <p:spPr>
            <a:xfrm>
              <a:off x="11127082" y="5198389"/>
              <a:ext cx="1032639" cy="2344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Water taps</a:t>
              </a:r>
              <a:endParaRPr/>
            </a:p>
          </p:txBody>
        </p:sp>
        <p:sp>
          <p:nvSpPr>
            <p:cNvPr id="929" name="Google Shape;929;p14"/>
            <p:cNvSpPr txBox="1"/>
            <p:nvPr/>
          </p:nvSpPr>
          <p:spPr>
            <a:xfrm>
              <a:off x="11127082" y="3896065"/>
              <a:ext cx="1116000" cy="527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Toilet seat, flush, splash wall</a:t>
              </a:r>
              <a:endParaRPr/>
            </a:p>
          </p:txBody>
        </p:sp>
        <p:sp>
          <p:nvSpPr>
            <p:cNvPr id="930" name="Google Shape;930;p14"/>
            <p:cNvSpPr txBox="1"/>
            <p:nvPr/>
          </p:nvSpPr>
          <p:spPr>
            <a:xfrm>
              <a:off x="11127082" y="2133357"/>
              <a:ext cx="831317" cy="23797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Phone</a:t>
              </a:r>
              <a:endParaRPr/>
            </a:p>
          </p:txBody>
        </p:sp>
        <p:sp>
          <p:nvSpPr>
            <p:cNvPr id="931" name="Google Shape;931;p14"/>
            <p:cNvSpPr txBox="1"/>
            <p:nvPr/>
          </p:nvSpPr>
          <p:spPr>
            <a:xfrm>
              <a:off x="9433610" y="3308695"/>
              <a:ext cx="831317" cy="23797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Desk</a:t>
              </a:r>
              <a:endParaRPr/>
            </a:p>
          </p:txBody>
        </p:sp>
        <p:sp>
          <p:nvSpPr>
            <p:cNvPr id="932" name="Google Shape;932;p14"/>
            <p:cNvSpPr txBox="1"/>
            <p:nvPr/>
          </p:nvSpPr>
          <p:spPr>
            <a:xfrm>
              <a:off x="9433609" y="4502797"/>
              <a:ext cx="1296000" cy="6776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Hand contact </a:t>
              </a:r>
              <a:b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areas: Keyboard, printers…</a:t>
              </a:r>
              <a:endParaRPr/>
            </a:p>
          </p:txBody>
        </p:sp>
        <p:sp>
          <p:nvSpPr>
            <p:cNvPr id="933" name="Google Shape;933;p14"/>
            <p:cNvSpPr txBox="1"/>
            <p:nvPr/>
          </p:nvSpPr>
          <p:spPr>
            <a:xfrm>
              <a:off x="9423327" y="5261467"/>
              <a:ext cx="1190468" cy="8242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Dispensers (loaded, in good order, clean)</a:t>
              </a:r>
              <a:endParaRPr/>
            </a:p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4"/>
            <p:cNvSpPr txBox="1"/>
            <p:nvPr/>
          </p:nvSpPr>
          <p:spPr>
            <a:xfrm>
              <a:off x="9433610" y="3895117"/>
              <a:ext cx="1240267" cy="3810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Food contact</a:t>
              </a:r>
              <a:endParaRPr/>
            </a:p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surfaces</a:t>
              </a:r>
              <a:endParaRPr/>
            </a:p>
          </p:txBody>
        </p:sp>
        <p:pic>
          <p:nvPicPr>
            <p:cNvPr id="935" name="Google Shape;935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954735" y="2631220"/>
              <a:ext cx="487362" cy="554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6" name="Google Shape;936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663254" y="4448227"/>
              <a:ext cx="540000" cy="567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7" name="Google Shape;937;p1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663254" y="3157459"/>
              <a:ext cx="540000" cy="598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8" name="Google Shape;938;p1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928416" y="2039535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9" name="Google Shape;939;p1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955657" y="3813797"/>
              <a:ext cx="520199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0" name="Google Shape;940;p1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0691812" y="2654525"/>
              <a:ext cx="482884" cy="4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1" name="Google Shape;941;p1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663254" y="1995183"/>
              <a:ext cx="540000" cy="598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2" name="Google Shape;942;p1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8940397" y="4429932"/>
              <a:ext cx="576000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3" name="Google Shape;943;p1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8928416" y="5366632"/>
              <a:ext cx="497597" cy="4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4" name="Google Shape;944;p1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0624078" y="3754325"/>
              <a:ext cx="618353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5" name="Google Shape;945;p1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0656623" y="4993292"/>
              <a:ext cx="553263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6" name="Google Shape;946;p1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8968065" y="3204701"/>
              <a:ext cx="496141" cy="50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7" name="Google Shape;947;p14"/>
          <p:cNvSpPr/>
          <p:nvPr/>
        </p:nvSpPr>
        <p:spPr>
          <a:xfrm>
            <a:off x="5380492" y="6068884"/>
            <a:ext cx="259938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1 microfibre cloth* or disposable cloth for the outside of the </a:t>
            </a: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toilet bowls </a:t>
            </a: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and the </a:t>
            </a: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urinals</a:t>
            </a:r>
            <a:endParaRPr/>
          </a:p>
        </p:txBody>
      </p:sp>
      <p:sp>
        <p:nvSpPr>
          <p:cNvPr id="948" name="Google Shape;948;p14"/>
          <p:cNvSpPr/>
          <p:nvPr/>
        </p:nvSpPr>
        <p:spPr>
          <a:xfrm rot="-1044672">
            <a:off x="4778526" y="6200785"/>
            <a:ext cx="447226" cy="459156"/>
          </a:xfrm>
          <a:prstGeom prst="rect">
            <a:avLst/>
          </a:prstGeom>
          <a:solidFill>
            <a:srgbClr val="CC1243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5"/>
          <p:cNvSpPr txBox="1"/>
          <p:nvPr/>
        </p:nvSpPr>
        <p:spPr>
          <a:xfrm>
            <a:off x="1345737" y="1619408"/>
            <a:ext cx="10285760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LAUNDRY ROOM - DISINFECTION</a:t>
            </a:r>
            <a:endParaRPr b="1" sz="28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15"/>
          <p:cNvSpPr/>
          <p:nvPr/>
        </p:nvSpPr>
        <p:spPr>
          <a:xfrm flipH="1" rot="10800000">
            <a:off x="-1" y="2364196"/>
            <a:ext cx="12801600" cy="101366"/>
          </a:xfrm>
          <a:prstGeom prst="rect">
            <a:avLst/>
          </a:prstGeom>
          <a:solidFill>
            <a:srgbClr val="D8672F"/>
          </a:solidFill>
          <a:ln>
            <a:noFill/>
          </a:ln>
        </p:spPr>
        <p:txBody>
          <a:bodyPr anchorCtr="0" anchor="ctr" bIns="44300" lIns="88625" spcFirstLastPara="1" rIns="88625" wrap="square" tIns="4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15"/>
          <p:cNvGrpSpPr/>
          <p:nvPr/>
        </p:nvGrpSpPr>
        <p:grpSpPr>
          <a:xfrm>
            <a:off x="5445604" y="599204"/>
            <a:ext cx="1972491" cy="734156"/>
            <a:chOff x="5068389" y="398410"/>
            <a:chExt cx="2744206" cy="1021387"/>
          </a:xfrm>
        </p:grpSpPr>
        <p:pic>
          <p:nvPicPr>
            <p:cNvPr id="956" name="Google Shape;956;p15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5068389" y="398410"/>
              <a:ext cx="1045029" cy="102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GB_div_diversey_holding_shape_small.eps" id="957" name="Google Shape;957;p15"/>
            <p:cNvPicPr preferRelativeResize="0"/>
            <p:nvPr/>
          </p:nvPicPr>
          <p:blipFill rotWithShape="1">
            <a:blip r:embed="rId4">
              <a:alphaModFix/>
            </a:blip>
            <a:srcRect b="26919" l="21521" r="19199" t="27071"/>
            <a:stretch/>
          </p:blipFill>
          <p:spPr>
            <a:xfrm>
              <a:off x="6640204" y="577161"/>
              <a:ext cx="1172391" cy="6638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58" name="Google Shape;958;p15"/>
            <p:cNvCxnSpPr/>
            <p:nvPr/>
          </p:nvCxnSpPr>
          <p:spPr>
            <a:xfrm>
              <a:off x="6400801" y="647878"/>
              <a:ext cx="0" cy="522449"/>
            </a:xfrm>
            <a:prstGeom prst="straightConnector1">
              <a:avLst/>
            </a:prstGeom>
            <a:noFill/>
            <a:ln cap="flat" cmpd="sng" w="952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59" name="Google Shape;959;p15"/>
          <p:cNvSpPr/>
          <p:nvPr/>
        </p:nvSpPr>
        <p:spPr>
          <a:xfrm>
            <a:off x="446894" y="2765670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KEY TOUCHPOINTS</a:t>
            </a:r>
            <a:endParaRPr/>
          </a:p>
        </p:txBody>
      </p:sp>
      <p:sp>
        <p:nvSpPr>
          <p:cNvPr id="960" name="Google Shape;960;p15"/>
          <p:cNvSpPr/>
          <p:nvPr/>
        </p:nvSpPr>
        <p:spPr>
          <a:xfrm>
            <a:off x="4026539" y="2730858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PRODUCT</a:t>
            </a:r>
            <a:endParaRPr/>
          </a:p>
        </p:txBody>
      </p:sp>
      <p:cxnSp>
        <p:nvCxnSpPr>
          <p:cNvPr id="961" name="Google Shape;961;p15"/>
          <p:cNvCxnSpPr/>
          <p:nvPr/>
        </p:nvCxnSpPr>
        <p:spPr>
          <a:xfrm>
            <a:off x="525272" y="3143412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15"/>
          <p:cNvCxnSpPr/>
          <p:nvPr/>
        </p:nvCxnSpPr>
        <p:spPr>
          <a:xfrm>
            <a:off x="4104917" y="3120859"/>
            <a:ext cx="237729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3" name="Google Shape;963;p15"/>
          <p:cNvSpPr/>
          <p:nvPr/>
        </p:nvSpPr>
        <p:spPr>
          <a:xfrm>
            <a:off x="4006163" y="6853497"/>
            <a:ext cx="269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PROCESS</a:t>
            </a:r>
            <a:endParaRPr/>
          </a:p>
        </p:txBody>
      </p:sp>
      <p:cxnSp>
        <p:nvCxnSpPr>
          <p:cNvPr id="964" name="Google Shape;964;p15"/>
          <p:cNvCxnSpPr/>
          <p:nvPr/>
        </p:nvCxnSpPr>
        <p:spPr>
          <a:xfrm>
            <a:off x="4172945" y="7192953"/>
            <a:ext cx="5409300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5" name="Google Shape;965;p15"/>
          <p:cNvSpPr/>
          <p:nvPr/>
        </p:nvSpPr>
        <p:spPr>
          <a:xfrm>
            <a:off x="4101798" y="7328108"/>
            <a:ext cx="7267200" cy="1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 &amp; put on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 the key touchpoints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For food surface contact areas: rinse thoroughly with water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Dispose of dirty cloths in the laundry bag 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Discard used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</a:t>
            </a:r>
            <a:endParaRPr/>
          </a:p>
        </p:txBody>
      </p:sp>
      <p:sp>
        <p:nvSpPr>
          <p:cNvPr id="966" name="Google Shape;966;p15"/>
          <p:cNvSpPr/>
          <p:nvPr/>
        </p:nvSpPr>
        <p:spPr>
          <a:xfrm>
            <a:off x="609599" y="9119434"/>
            <a:ext cx="1143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Check PIS, SDS for detailed information http://sds.diversey.com | Use biocides safely. Always read the label and product information before use </a:t>
            </a:r>
            <a:endParaRPr/>
          </a:p>
        </p:txBody>
      </p:sp>
      <p:sp>
        <p:nvSpPr>
          <p:cNvPr id="967" name="Google Shape;967;p15"/>
          <p:cNvSpPr/>
          <p:nvPr/>
        </p:nvSpPr>
        <p:spPr>
          <a:xfrm>
            <a:off x="559920" y="7622244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WHEN TO DO IT</a:t>
            </a:r>
            <a:endParaRPr/>
          </a:p>
        </p:txBody>
      </p:sp>
      <p:cxnSp>
        <p:nvCxnSpPr>
          <p:cNvPr id="968" name="Google Shape;968;p15"/>
          <p:cNvCxnSpPr/>
          <p:nvPr/>
        </p:nvCxnSpPr>
        <p:spPr>
          <a:xfrm>
            <a:off x="638298" y="7944302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9" name="Google Shape;969;p15"/>
          <p:cNvSpPr/>
          <p:nvPr/>
        </p:nvSpPr>
        <p:spPr>
          <a:xfrm>
            <a:off x="1432498" y="8023620"/>
            <a:ext cx="1919009" cy="73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rPr>
              <a:t>At least twice a day / after every shift</a:t>
            </a:r>
            <a:endParaRPr/>
          </a:p>
        </p:txBody>
      </p:sp>
      <p:grpSp>
        <p:nvGrpSpPr>
          <p:cNvPr id="970" name="Google Shape;970;p15"/>
          <p:cNvGrpSpPr/>
          <p:nvPr/>
        </p:nvGrpSpPr>
        <p:grpSpPr>
          <a:xfrm>
            <a:off x="669796" y="8037664"/>
            <a:ext cx="658368" cy="670451"/>
            <a:chOff x="4046181" y="5883345"/>
            <a:chExt cx="658368" cy="670451"/>
          </a:xfrm>
        </p:grpSpPr>
        <p:sp>
          <p:nvSpPr>
            <p:cNvPr id="971" name="Google Shape;971;p15"/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72" name="Google Shape;972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3" name="Google Shape;973;p15"/>
          <p:cNvSpPr/>
          <p:nvPr/>
        </p:nvSpPr>
        <p:spPr>
          <a:xfrm>
            <a:off x="8079613" y="5948054"/>
            <a:ext cx="480060" cy="248365"/>
          </a:xfrm>
          <a:prstGeom prst="rect">
            <a:avLst/>
          </a:prstGeom>
          <a:noFill/>
          <a:ln>
            <a:noFill/>
          </a:ln>
        </p:spPr>
        <p:txBody>
          <a:bodyPr anchorCtr="0" anchor="t" bIns="48000" lIns="96000" spcFirstLastPara="1" rIns="96000" wrap="square" tIns="4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15"/>
          <p:cNvSpPr txBox="1"/>
          <p:nvPr/>
        </p:nvSpPr>
        <p:spPr>
          <a:xfrm>
            <a:off x="8122128" y="366590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5" name="Google Shape;975;p15"/>
          <p:cNvGrpSpPr/>
          <p:nvPr/>
        </p:nvGrpSpPr>
        <p:grpSpPr>
          <a:xfrm>
            <a:off x="412585" y="3362886"/>
            <a:ext cx="3765361" cy="4084409"/>
            <a:chOff x="8850804" y="1981469"/>
            <a:chExt cx="3586058" cy="4084021"/>
          </a:xfrm>
        </p:grpSpPr>
        <p:sp>
          <p:nvSpPr>
            <p:cNvPr id="976" name="Google Shape;976;p15"/>
            <p:cNvSpPr txBox="1"/>
            <p:nvPr/>
          </p:nvSpPr>
          <p:spPr>
            <a:xfrm>
              <a:off x="9444192" y="2126218"/>
              <a:ext cx="2368170" cy="2461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All handles (not only doors)</a:t>
              </a:r>
              <a:endParaRPr/>
            </a:p>
          </p:txBody>
        </p:sp>
        <p:sp>
          <p:nvSpPr>
            <p:cNvPr id="977" name="Google Shape;977;p15"/>
            <p:cNvSpPr txBox="1"/>
            <p:nvPr/>
          </p:nvSpPr>
          <p:spPr>
            <a:xfrm>
              <a:off x="9465962" y="4710399"/>
              <a:ext cx="2970900" cy="70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Washing machine window and top – </a:t>
              </a:r>
              <a:r>
                <a:rPr b="1"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In case of suspected case, door seal and door handle after every wash</a:t>
              </a:r>
              <a:endParaRPr/>
            </a:p>
          </p:txBody>
        </p:sp>
        <p:sp>
          <p:nvSpPr>
            <p:cNvPr id="978" name="Google Shape;978;p15"/>
            <p:cNvSpPr txBox="1"/>
            <p:nvPr/>
          </p:nvSpPr>
          <p:spPr>
            <a:xfrm>
              <a:off x="9456322" y="2656982"/>
              <a:ext cx="903239" cy="2461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Switches</a:t>
              </a:r>
              <a:endParaRPr/>
            </a:p>
          </p:txBody>
        </p:sp>
        <p:sp>
          <p:nvSpPr>
            <p:cNvPr id="979" name="Google Shape;979;p15"/>
            <p:cNvSpPr txBox="1"/>
            <p:nvPr/>
          </p:nvSpPr>
          <p:spPr>
            <a:xfrm>
              <a:off x="9418792" y="3184660"/>
              <a:ext cx="842844" cy="2461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Shelves </a:t>
              </a:r>
              <a:endParaRPr/>
            </a:p>
          </p:txBody>
        </p:sp>
        <p:pic>
          <p:nvPicPr>
            <p:cNvPr id="980" name="Google Shape;980;p15"/>
            <p:cNvPicPr preferRelativeResize="0"/>
            <p:nvPr/>
          </p:nvPicPr>
          <p:blipFill rotWithShape="1">
            <a:blip r:embed="rId6">
              <a:alphaModFix/>
            </a:blip>
            <a:srcRect b="28422" l="68890" r="25359" t="61842"/>
            <a:stretch/>
          </p:blipFill>
          <p:spPr>
            <a:xfrm>
              <a:off x="8957522" y="3069449"/>
              <a:ext cx="468000" cy="478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1" name="Google Shape;981;p15"/>
            <p:cNvPicPr preferRelativeResize="0"/>
            <p:nvPr/>
          </p:nvPicPr>
          <p:blipFill rotWithShape="1">
            <a:blip r:embed="rId7">
              <a:alphaModFix/>
            </a:blip>
            <a:srcRect b="38151" l="57985" r="35906" t="53419"/>
            <a:stretch/>
          </p:blipFill>
          <p:spPr>
            <a:xfrm>
              <a:off x="8903137" y="3502733"/>
              <a:ext cx="576000" cy="6143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2" name="Google Shape;982;p15"/>
            <p:cNvSpPr txBox="1"/>
            <p:nvPr/>
          </p:nvSpPr>
          <p:spPr>
            <a:xfrm>
              <a:off x="9438718" y="3679159"/>
              <a:ext cx="1002228" cy="2461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Tables top</a:t>
              </a:r>
              <a:endParaRPr/>
            </a:p>
          </p:txBody>
        </p:sp>
        <p:pic>
          <p:nvPicPr>
            <p:cNvPr id="983" name="Google Shape;983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001794" y="4092228"/>
              <a:ext cx="447704" cy="46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4" name="Google Shape;984;p15"/>
            <p:cNvSpPr txBox="1"/>
            <p:nvPr/>
          </p:nvSpPr>
          <p:spPr>
            <a:xfrm>
              <a:off x="9449463" y="4066100"/>
              <a:ext cx="2212556" cy="5539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Linen cart – in case of suspected case, after every use</a:t>
              </a:r>
              <a:endParaRPr/>
            </a:p>
          </p:txBody>
        </p:sp>
        <p:pic>
          <p:nvPicPr>
            <p:cNvPr id="985" name="Google Shape;985;p1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966808" y="1981469"/>
              <a:ext cx="475015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6" name="Google Shape;986;p1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966579" y="2534138"/>
              <a:ext cx="482884" cy="46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7" name="Google Shape;987;p15"/>
            <p:cNvSpPr txBox="1"/>
            <p:nvPr/>
          </p:nvSpPr>
          <p:spPr>
            <a:xfrm>
              <a:off x="9449463" y="5528001"/>
              <a:ext cx="2200315" cy="400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Dispensers (loaded, in good order, clean)</a:t>
              </a:r>
              <a:endParaRPr/>
            </a:p>
          </p:txBody>
        </p:sp>
        <p:pic>
          <p:nvPicPr>
            <p:cNvPr id="988" name="Google Shape;988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850804" y="5492402"/>
              <a:ext cx="573087" cy="57308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89" name="Google Shape;989;p15"/>
            <p:cNvGrpSpPr/>
            <p:nvPr/>
          </p:nvGrpSpPr>
          <p:grpSpPr>
            <a:xfrm>
              <a:off x="8986397" y="4710400"/>
              <a:ext cx="442536" cy="442536"/>
              <a:chOff x="467541" y="353087"/>
              <a:chExt cx="885071" cy="885071"/>
            </a:xfrm>
          </p:grpSpPr>
          <p:sp>
            <p:nvSpPr>
              <p:cNvPr id="990" name="Google Shape;990;p15"/>
              <p:cNvSpPr/>
              <p:nvPr/>
            </p:nvSpPr>
            <p:spPr>
              <a:xfrm>
                <a:off x="467541" y="353087"/>
                <a:ext cx="885071" cy="885071"/>
              </a:xfrm>
              <a:prstGeom prst="ellipse">
                <a:avLst/>
              </a:prstGeom>
              <a:solidFill>
                <a:srgbClr val="777A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91" name="Google Shape;991;p15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74013" y="447992"/>
                <a:ext cx="472131" cy="5759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992" name="Google Shape;992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573812" y="3081637"/>
            <a:ext cx="5064859" cy="44703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3" name="Google Shape;993;p15"/>
          <p:cNvGrpSpPr/>
          <p:nvPr/>
        </p:nvGrpSpPr>
        <p:grpSpPr>
          <a:xfrm>
            <a:off x="4205907" y="3390234"/>
            <a:ext cx="3192571" cy="1741523"/>
            <a:chOff x="4607253" y="3356577"/>
            <a:chExt cx="3192571" cy="1741523"/>
          </a:xfrm>
        </p:grpSpPr>
        <p:sp>
          <p:nvSpPr>
            <p:cNvPr id="994" name="Google Shape;994;p15"/>
            <p:cNvSpPr/>
            <p:nvPr/>
          </p:nvSpPr>
          <p:spPr>
            <a:xfrm>
              <a:off x="5177410" y="3376984"/>
              <a:ext cx="2622414" cy="1040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Short contact time</a:t>
              </a:r>
              <a:endParaRPr/>
            </a:p>
            <a:p>
              <a:pPr indent="-171450" lvl="0" marL="171450" marR="0" rtl="0" algn="l">
                <a:spcBef>
                  <a:spcPts val="28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Effective against  SARS-CoV-2</a:t>
              </a:r>
              <a:endParaRPr/>
            </a:p>
            <a:p>
              <a:pPr indent="-82550" lvl="0" marL="171450" marR="0" rtl="0" algn="l"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15"/>
            <p:cNvGrpSpPr/>
            <p:nvPr/>
          </p:nvGrpSpPr>
          <p:grpSpPr>
            <a:xfrm>
              <a:off x="4607253" y="3356577"/>
              <a:ext cx="569740" cy="781026"/>
              <a:chOff x="6778698" y="5813279"/>
              <a:chExt cx="569740" cy="781026"/>
            </a:xfrm>
          </p:grpSpPr>
          <p:sp>
            <p:nvSpPr>
              <p:cNvPr id="996" name="Google Shape;996;p15"/>
              <p:cNvSpPr/>
              <p:nvPr/>
            </p:nvSpPr>
            <p:spPr>
              <a:xfrm>
                <a:off x="6778698" y="5813279"/>
                <a:ext cx="458390" cy="701754"/>
              </a:xfrm>
              <a:custGeom>
                <a:rect b="b" l="l" r="r" t="t"/>
                <a:pathLst>
                  <a:path extrusionOk="0" h="1268" w="828">
                    <a:moveTo>
                      <a:pt x="11" y="150"/>
                    </a:moveTo>
                    <a:lnTo>
                      <a:pt x="11" y="150"/>
                    </a:lnTo>
                    <a:lnTo>
                      <a:pt x="0" y="301"/>
                    </a:lnTo>
                    <a:lnTo>
                      <a:pt x="0" y="1078"/>
                    </a:lnTo>
                    <a:cubicBezTo>
                      <a:pt x="0" y="1095"/>
                      <a:pt x="3" y="1111"/>
                      <a:pt x="7" y="1128"/>
                    </a:cubicBezTo>
                    <a:lnTo>
                      <a:pt x="26" y="1203"/>
                    </a:lnTo>
                    <a:cubicBezTo>
                      <a:pt x="36" y="1241"/>
                      <a:pt x="71" y="1268"/>
                      <a:pt x="110" y="1268"/>
                    </a:cubicBezTo>
                    <a:lnTo>
                      <a:pt x="712" y="1268"/>
                    </a:lnTo>
                    <a:cubicBezTo>
                      <a:pt x="751" y="1268"/>
                      <a:pt x="785" y="1242"/>
                      <a:pt x="796" y="1206"/>
                    </a:cubicBezTo>
                    <a:lnTo>
                      <a:pt x="819" y="1126"/>
                    </a:lnTo>
                    <a:cubicBezTo>
                      <a:pt x="825" y="1107"/>
                      <a:pt x="828" y="1088"/>
                      <a:pt x="828" y="1069"/>
                    </a:cubicBezTo>
                    <a:lnTo>
                      <a:pt x="828" y="315"/>
                    </a:lnTo>
                    <a:cubicBezTo>
                      <a:pt x="828" y="306"/>
                      <a:pt x="827" y="297"/>
                      <a:pt x="825" y="288"/>
                    </a:cubicBezTo>
                    <a:lnTo>
                      <a:pt x="802" y="177"/>
                    </a:lnTo>
                    <a:cubicBezTo>
                      <a:pt x="800" y="165"/>
                      <a:pt x="796" y="154"/>
                      <a:pt x="790" y="143"/>
                    </a:cubicBezTo>
                    <a:lnTo>
                      <a:pt x="743" y="52"/>
                    </a:lnTo>
                    <a:cubicBezTo>
                      <a:pt x="730" y="26"/>
                      <a:pt x="703" y="10"/>
                      <a:pt x="674" y="10"/>
                    </a:cubicBezTo>
                    <a:lnTo>
                      <a:pt x="360" y="10"/>
                    </a:lnTo>
                    <a:cubicBezTo>
                      <a:pt x="333" y="10"/>
                      <a:pt x="308" y="24"/>
                      <a:pt x="294" y="47"/>
                    </a:cubicBezTo>
                    <a:lnTo>
                      <a:pt x="256" y="106"/>
                    </a:lnTo>
                    <a:cubicBezTo>
                      <a:pt x="253" y="112"/>
                      <a:pt x="245" y="111"/>
                      <a:pt x="242" y="105"/>
                    </a:cubicBezTo>
                    <a:lnTo>
                      <a:pt x="215" y="53"/>
                    </a:lnTo>
                    <a:lnTo>
                      <a:pt x="215" y="0"/>
                    </a:lnTo>
                    <a:lnTo>
                      <a:pt x="43" y="0"/>
                    </a:lnTo>
                    <a:lnTo>
                      <a:pt x="43" y="41"/>
                    </a:lnTo>
                    <a:cubicBezTo>
                      <a:pt x="43" y="51"/>
                      <a:pt x="41" y="60"/>
                      <a:pt x="38" y="69"/>
                    </a:cubicBezTo>
                    <a:lnTo>
                      <a:pt x="21" y="110"/>
                    </a:lnTo>
                    <a:cubicBezTo>
                      <a:pt x="16" y="123"/>
                      <a:pt x="12" y="136"/>
                      <a:pt x="11" y="150"/>
                    </a:cubicBezTo>
                    <a:lnTo>
                      <a:pt x="11" y="15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5"/>
              <p:cNvSpPr/>
              <p:nvPr/>
            </p:nvSpPr>
            <p:spPr>
              <a:xfrm>
                <a:off x="6982056" y="5844948"/>
                <a:ext cx="171688" cy="60008"/>
              </a:xfrm>
              <a:custGeom>
                <a:rect b="b" l="l" r="r" t="t"/>
                <a:pathLst>
                  <a:path extrusionOk="0" h="109" w="312">
                    <a:moveTo>
                      <a:pt x="257" y="109"/>
                    </a:moveTo>
                    <a:lnTo>
                      <a:pt x="257" y="109"/>
                    </a:lnTo>
                    <a:lnTo>
                      <a:pt x="54" y="109"/>
                    </a:lnTo>
                    <a:cubicBezTo>
                      <a:pt x="24" y="109"/>
                      <a:pt x="0" y="85"/>
                      <a:pt x="0" y="55"/>
                    </a:cubicBezTo>
                    <a:lnTo>
                      <a:pt x="0" y="55"/>
                    </a:lnTo>
                    <a:cubicBezTo>
                      <a:pt x="0" y="25"/>
                      <a:pt x="24" y="0"/>
                      <a:pt x="54" y="0"/>
                    </a:cubicBezTo>
                    <a:lnTo>
                      <a:pt x="257" y="0"/>
                    </a:lnTo>
                    <a:cubicBezTo>
                      <a:pt x="287" y="0"/>
                      <a:pt x="312" y="25"/>
                      <a:pt x="312" y="55"/>
                    </a:cubicBezTo>
                    <a:lnTo>
                      <a:pt x="312" y="55"/>
                    </a:lnTo>
                    <a:cubicBezTo>
                      <a:pt x="312" y="85"/>
                      <a:pt x="287" y="109"/>
                      <a:pt x="257" y="109"/>
                    </a:cubicBezTo>
                    <a:lnTo>
                      <a:pt x="257" y="109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5"/>
              <p:cNvSpPr/>
              <p:nvPr/>
            </p:nvSpPr>
            <p:spPr>
              <a:xfrm>
                <a:off x="6822036" y="5991634"/>
                <a:ext cx="371713" cy="418385"/>
              </a:xfrm>
              <a:custGeom>
                <a:rect b="b" l="l" r="r" t="t"/>
                <a:pathLst>
                  <a:path extrusionOk="0" h="757" w="672">
                    <a:moveTo>
                      <a:pt x="0" y="0"/>
                    </a:moveTo>
                    <a:lnTo>
                      <a:pt x="0" y="0"/>
                    </a:lnTo>
                    <a:lnTo>
                      <a:pt x="672" y="0"/>
                    </a:lnTo>
                    <a:lnTo>
                      <a:pt x="672" y="757"/>
                    </a:lnTo>
                    <a:lnTo>
                      <a:pt x="0" y="7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99" name="Google Shape;999;p15"/>
              <p:cNvGrpSpPr/>
              <p:nvPr/>
            </p:nvGrpSpPr>
            <p:grpSpPr>
              <a:xfrm>
                <a:off x="7125737" y="6072238"/>
                <a:ext cx="222701" cy="522067"/>
                <a:chOff x="2213604" y="2419742"/>
                <a:chExt cx="96838" cy="227013"/>
              </a:xfrm>
            </p:grpSpPr>
            <p:sp>
              <p:nvSpPr>
                <p:cNvPr id="1000" name="Google Shape;1000;p15"/>
                <p:cNvSpPr/>
                <p:nvPr/>
              </p:nvSpPr>
              <p:spPr>
                <a:xfrm>
                  <a:off x="2213604" y="2419742"/>
                  <a:ext cx="96838" cy="227013"/>
                </a:xfrm>
                <a:custGeom>
                  <a:rect b="b" l="l" r="r" t="t"/>
                  <a:pathLst>
                    <a:path extrusionOk="0" h="660" w="280">
                      <a:moveTo>
                        <a:pt x="200" y="82"/>
                      </a:moveTo>
                      <a:lnTo>
                        <a:pt x="200" y="82"/>
                      </a:lnTo>
                      <a:lnTo>
                        <a:pt x="256" y="94"/>
                      </a:lnTo>
                      <a:cubicBezTo>
                        <a:pt x="261" y="94"/>
                        <a:pt x="264" y="90"/>
                        <a:pt x="262" y="85"/>
                      </a:cubicBezTo>
                      <a:lnTo>
                        <a:pt x="224" y="13"/>
                      </a:lnTo>
                      <a:cubicBezTo>
                        <a:pt x="219" y="5"/>
                        <a:pt x="211" y="0"/>
                        <a:pt x="202" y="0"/>
                      </a:cubicBezTo>
                      <a:lnTo>
                        <a:pt x="28" y="0"/>
                      </a:lnTo>
                      <a:lnTo>
                        <a:pt x="28" y="48"/>
                      </a:lnTo>
                      <a:lnTo>
                        <a:pt x="63" y="48"/>
                      </a:lnTo>
                      <a:lnTo>
                        <a:pt x="63" y="65"/>
                      </a:lnTo>
                      <a:lnTo>
                        <a:pt x="2" y="164"/>
                      </a:lnTo>
                      <a:cubicBezTo>
                        <a:pt x="0" y="168"/>
                        <a:pt x="3" y="172"/>
                        <a:pt x="8" y="172"/>
                      </a:cubicBezTo>
                      <a:cubicBezTo>
                        <a:pt x="10" y="172"/>
                        <a:pt x="12" y="171"/>
                        <a:pt x="13" y="169"/>
                      </a:cubicBezTo>
                      <a:lnTo>
                        <a:pt x="96" y="65"/>
                      </a:lnTo>
                      <a:lnTo>
                        <a:pt x="122" y="80"/>
                      </a:lnTo>
                      <a:lnTo>
                        <a:pt x="125" y="127"/>
                      </a:lnTo>
                      <a:cubicBezTo>
                        <a:pt x="125" y="128"/>
                        <a:pt x="125" y="130"/>
                        <a:pt x="124" y="131"/>
                      </a:cubicBezTo>
                      <a:lnTo>
                        <a:pt x="112" y="152"/>
                      </a:lnTo>
                      <a:cubicBezTo>
                        <a:pt x="111" y="154"/>
                        <a:pt x="111" y="156"/>
                        <a:pt x="112" y="158"/>
                      </a:cubicBezTo>
                      <a:cubicBezTo>
                        <a:pt x="116" y="166"/>
                        <a:pt x="126" y="247"/>
                        <a:pt x="110" y="270"/>
                      </a:cubicBezTo>
                      <a:cubicBezTo>
                        <a:pt x="92" y="298"/>
                        <a:pt x="51" y="334"/>
                        <a:pt x="51" y="334"/>
                      </a:cubicBezTo>
                      <a:cubicBezTo>
                        <a:pt x="51" y="334"/>
                        <a:pt x="32" y="357"/>
                        <a:pt x="28" y="390"/>
                      </a:cubicBezTo>
                      <a:cubicBezTo>
                        <a:pt x="26" y="411"/>
                        <a:pt x="26" y="558"/>
                        <a:pt x="27" y="607"/>
                      </a:cubicBezTo>
                      <a:cubicBezTo>
                        <a:pt x="28" y="637"/>
                        <a:pt x="52" y="660"/>
                        <a:pt x="82" y="660"/>
                      </a:cubicBezTo>
                      <a:lnTo>
                        <a:pt x="226" y="660"/>
                      </a:lnTo>
                      <a:cubicBezTo>
                        <a:pt x="256" y="660"/>
                        <a:pt x="280" y="636"/>
                        <a:pt x="280" y="606"/>
                      </a:cubicBezTo>
                      <a:lnTo>
                        <a:pt x="280" y="382"/>
                      </a:lnTo>
                      <a:cubicBezTo>
                        <a:pt x="280" y="365"/>
                        <a:pt x="278" y="349"/>
                        <a:pt x="273" y="334"/>
                      </a:cubicBezTo>
                      <a:cubicBezTo>
                        <a:pt x="266" y="310"/>
                        <a:pt x="252" y="268"/>
                        <a:pt x="232" y="214"/>
                      </a:cubicBezTo>
                      <a:cubicBezTo>
                        <a:pt x="199" y="125"/>
                        <a:pt x="200" y="82"/>
                        <a:pt x="200" y="82"/>
                      </a:cubicBezTo>
                      <a:lnTo>
                        <a:pt x="200" y="8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15"/>
                <p:cNvSpPr/>
                <p:nvPr/>
              </p:nvSpPr>
              <p:spPr>
                <a:xfrm>
                  <a:off x="2234242" y="2537217"/>
                  <a:ext cx="63500" cy="87313"/>
                </a:xfrm>
                <a:custGeom>
                  <a:rect b="b" l="l" r="r" t="t"/>
                  <a:pathLst>
                    <a:path extrusionOk="0" h="259" w="182">
                      <a:moveTo>
                        <a:pt x="117" y="0"/>
                      </a:moveTo>
                      <a:lnTo>
                        <a:pt x="117" y="0"/>
                      </a:lnTo>
                      <a:lnTo>
                        <a:pt x="152" y="0"/>
                      </a:lnTo>
                      <a:cubicBezTo>
                        <a:pt x="169" y="0"/>
                        <a:pt x="182" y="14"/>
                        <a:pt x="182" y="30"/>
                      </a:cubicBezTo>
                      <a:lnTo>
                        <a:pt x="182" y="227"/>
                      </a:lnTo>
                      <a:cubicBezTo>
                        <a:pt x="182" y="245"/>
                        <a:pt x="168" y="259"/>
                        <a:pt x="150" y="259"/>
                      </a:cubicBezTo>
                      <a:lnTo>
                        <a:pt x="32" y="259"/>
                      </a:lnTo>
                      <a:cubicBezTo>
                        <a:pt x="14" y="259"/>
                        <a:pt x="0" y="245"/>
                        <a:pt x="0" y="227"/>
                      </a:cubicBezTo>
                      <a:lnTo>
                        <a:pt x="0" y="118"/>
                      </a:lnTo>
                      <a:cubicBezTo>
                        <a:pt x="0" y="53"/>
                        <a:pt x="53" y="0"/>
                        <a:pt x="117" y="0"/>
                      </a:cubicBez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02" name="Google Shape;1002;p15"/>
            <p:cNvSpPr/>
            <p:nvPr/>
          </p:nvSpPr>
          <p:spPr>
            <a:xfrm>
              <a:off x="5353550" y="4544102"/>
              <a:ext cx="2441297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1 microfibre cloth* or disposable cloth for cleaning</a:t>
              </a:r>
              <a:endParaRPr b="1" sz="14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5"/>
            <p:cNvSpPr/>
            <p:nvPr/>
          </p:nvSpPr>
          <p:spPr>
            <a:xfrm rot="-1044672">
              <a:off x="4710435" y="4537029"/>
              <a:ext cx="428699" cy="428699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4" name="Google Shape;1004;p15"/>
          <p:cNvSpPr/>
          <p:nvPr/>
        </p:nvSpPr>
        <p:spPr>
          <a:xfrm>
            <a:off x="4323516" y="5215467"/>
            <a:ext cx="2535779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* Use a different microfibre cloth colour from your current daily cleaning process for the enhanced cleaning </a:t>
            </a:r>
            <a:endParaRPr b="1" sz="11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6"/>
          <p:cNvSpPr txBox="1"/>
          <p:nvPr/>
        </p:nvSpPr>
        <p:spPr>
          <a:xfrm>
            <a:off x="1345737" y="1619408"/>
            <a:ext cx="10285760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SPA TREATMENT ROOM - DISINFECTION</a:t>
            </a:r>
            <a:endParaRPr b="1" sz="28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16"/>
          <p:cNvSpPr/>
          <p:nvPr/>
        </p:nvSpPr>
        <p:spPr>
          <a:xfrm flipH="1" rot="10800000">
            <a:off x="-1" y="2364196"/>
            <a:ext cx="12801600" cy="101366"/>
          </a:xfrm>
          <a:prstGeom prst="rect">
            <a:avLst/>
          </a:prstGeom>
          <a:solidFill>
            <a:srgbClr val="D8672F"/>
          </a:solidFill>
          <a:ln>
            <a:noFill/>
          </a:ln>
        </p:spPr>
        <p:txBody>
          <a:bodyPr anchorCtr="0" anchor="ctr" bIns="44300" lIns="88625" spcFirstLastPara="1" rIns="88625" wrap="square" tIns="4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1" name="Google Shape;1011;p16"/>
          <p:cNvGrpSpPr/>
          <p:nvPr/>
        </p:nvGrpSpPr>
        <p:grpSpPr>
          <a:xfrm>
            <a:off x="5445604" y="599204"/>
            <a:ext cx="1972491" cy="734156"/>
            <a:chOff x="5068389" y="398410"/>
            <a:chExt cx="2744206" cy="1021387"/>
          </a:xfrm>
        </p:grpSpPr>
        <p:pic>
          <p:nvPicPr>
            <p:cNvPr id="1012" name="Google Shape;1012;p16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5068389" y="398410"/>
              <a:ext cx="1045029" cy="102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GB_div_diversey_holding_shape_small.eps" id="1013" name="Google Shape;1013;p16"/>
            <p:cNvPicPr preferRelativeResize="0"/>
            <p:nvPr/>
          </p:nvPicPr>
          <p:blipFill rotWithShape="1">
            <a:blip r:embed="rId4">
              <a:alphaModFix/>
            </a:blip>
            <a:srcRect b="26919" l="21521" r="19199" t="27071"/>
            <a:stretch/>
          </p:blipFill>
          <p:spPr>
            <a:xfrm>
              <a:off x="6640204" y="577161"/>
              <a:ext cx="1172391" cy="6638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14" name="Google Shape;1014;p16"/>
            <p:cNvCxnSpPr/>
            <p:nvPr/>
          </p:nvCxnSpPr>
          <p:spPr>
            <a:xfrm>
              <a:off x="6400801" y="647878"/>
              <a:ext cx="0" cy="522449"/>
            </a:xfrm>
            <a:prstGeom prst="straightConnector1">
              <a:avLst/>
            </a:prstGeom>
            <a:noFill/>
            <a:ln cap="flat" cmpd="sng" w="952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15" name="Google Shape;1015;p16"/>
          <p:cNvSpPr/>
          <p:nvPr/>
        </p:nvSpPr>
        <p:spPr>
          <a:xfrm>
            <a:off x="526564" y="2787664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KEY TOUCHPOINTS</a:t>
            </a:r>
            <a:endParaRPr/>
          </a:p>
        </p:txBody>
      </p:sp>
      <p:sp>
        <p:nvSpPr>
          <p:cNvPr id="1016" name="Google Shape;1016;p16"/>
          <p:cNvSpPr/>
          <p:nvPr/>
        </p:nvSpPr>
        <p:spPr>
          <a:xfrm>
            <a:off x="4468703" y="2785434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PRODUCT</a:t>
            </a:r>
            <a:endParaRPr/>
          </a:p>
        </p:txBody>
      </p:sp>
      <p:cxnSp>
        <p:nvCxnSpPr>
          <p:cNvPr id="1017" name="Google Shape;1017;p16"/>
          <p:cNvCxnSpPr/>
          <p:nvPr/>
        </p:nvCxnSpPr>
        <p:spPr>
          <a:xfrm>
            <a:off x="604942" y="3165406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16"/>
          <p:cNvCxnSpPr/>
          <p:nvPr/>
        </p:nvCxnSpPr>
        <p:spPr>
          <a:xfrm>
            <a:off x="4547081" y="3175435"/>
            <a:ext cx="237729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9" name="Google Shape;1019;p16"/>
          <p:cNvSpPr/>
          <p:nvPr/>
        </p:nvSpPr>
        <p:spPr>
          <a:xfrm>
            <a:off x="4590611" y="7383098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PROCESS</a:t>
            </a:r>
            <a:endParaRPr/>
          </a:p>
        </p:txBody>
      </p:sp>
      <p:cxnSp>
        <p:nvCxnSpPr>
          <p:cNvPr id="1020" name="Google Shape;1020;p16"/>
          <p:cNvCxnSpPr/>
          <p:nvPr/>
        </p:nvCxnSpPr>
        <p:spPr>
          <a:xfrm>
            <a:off x="4606409" y="7819579"/>
            <a:ext cx="540930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1" name="Google Shape;1021;p16"/>
          <p:cNvSpPr/>
          <p:nvPr/>
        </p:nvSpPr>
        <p:spPr>
          <a:xfrm>
            <a:off x="4551190" y="7837524"/>
            <a:ext cx="7991351" cy="824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 &amp; put on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 the key touchpoints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Dispose of dirty cloths in the laundry bag 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Discard used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</a:t>
            </a:r>
            <a:endParaRPr/>
          </a:p>
        </p:txBody>
      </p:sp>
      <p:sp>
        <p:nvSpPr>
          <p:cNvPr id="1022" name="Google Shape;1022;p16"/>
          <p:cNvSpPr/>
          <p:nvPr/>
        </p:nvSpPr>
        <p:spPr>
          <a:xfrm>
            <a:off x="477049" y="9205534"/>
            <a:ext cx="1143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Check PIS, SDS for detailed information http://sds.diversey.com | Use biocides safely. Always read the label and product information before use </a:t>
            </a:r>
            <a:endParaRPr/>
          </a:p>
        </p:txBody>
      </p:sp>
      <p:sp>
        <p:nvSpPr>
          <p:cNvPr id="1023" name="Google Shape;1023;p16"/>
          <p:cNvSpPr/>
          <p:nvPr/>
        </p:nvSpPr>
        <p:spPr>
          <a:xfrm>
            <a:off x="504160" y="7427515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WHEN TO DO IT</a:t>
            </a:r>
            <a:endParaRPr/>
          </a:p>
        </p:txBody>
      </p:sp>
      <p:cxnSp>
        <p:nvCxnSpPr>
          <p:cNvPr id="1024" name="Google Shape;1024;p16"/>
          <p:cNvCxnSpPr/>
          <p:nvPr/>
        </p:nvCxnSpPr>
        <p:spPr>
          <a:xfrm>
            <a:off x="582538" y="7843357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5" name="Google Shape;1025;p16"/>
          <p:cNvSpPr/>
          <p:nvPr/>
        </p:nvSpPr>
        <p:spPr>
          <a:xfrm>
            <a:off x="1376738" y="7969567"/>
            <a:ext cx="1919009" cy="73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rPr>
              <a:t>After every guest </a:t>
            </a:r>
            <a:endParaRPr/>
          </a:p>
        </p:txBody>
      </p:sp>
      <p:grpSp>
        <p:nvGrpSpPr>
          <p:cNvPr id="1026" name="Google Shape;1026;p16"/>
          <p:cNvGrpSpPr/>
          <p:nvPr/>
        </p:nvGrpSpPr>
        <p:grpSpPr>
          <a:xfrm>
            <a:off x="614036" y="7983611"/>
            <a:ext cx="658368" cy="670451"/>
            <a:chOff x="4046181" y="5883345"/>
            <a:chExt cx="658368" cy="670451"/>
          </a:xfrm>
        </p:grpSpPr>
        <p:sp>
          <p:nvSpPr>
            <p:cNvPr id="1027" name="Google Shape;1027;p16"/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8" name="Google Shape;1028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9" name="Google Shape;1029;p16"/>
          <p:cNvSpPr/>
          <p:nvPr/>
        </p:nvSpPr>
        <p:spPr>
          <a:xfrm>
            <a:off x="3997978" y="7375802"/>
            <a:ext cx="480060" cy="248365"/>
          </a:xfrm>
          <a:prstGeom prst="rect">
            <a:avLst/>
          </a:prstGeom>
          <a:noFill/>
          <a:ln>
            <a:noFill/>
          </a:ln>
        </p:spPr>
        <p:txBody>
          <a:bodyPr anchorCtr="0" anchor="t" bIns="48000" lIns="96000" spcFirstLastPara="1" rIns="96000" wrap="square" tIns="4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6"/>
          <p:cNvSpPr txBox="1"/>
          <p:nvPr/>
        </p:nvSpPr>
        <p:spPr>
          <a:xfrm>
            <a:off x="8122128" y="366590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1" name="Google Shape;1031;p16"/>
          <p:cNvGrpSpPr/>
          <p:nvPr/>
        </p:nvGrpSpPr>
        <p:grpSpPr>
          <a:xfrm>
            <a:off x="4600468" y="3480210"/>
            <a:ext cx="3192571" cy="1934801"/>
            <a:chOff x="4607253" y="3356577"/>
            <a:chExt cx="3192571" cy="1934801"/>
          </a:xfrm>
        </p:grpSpPr>
        <p:sp>
          <p:nvSpPr>
            <p:cNvPr id="1032" name="Google Shape;1032;p16"/>
            <p:cNvSpPr/>
            <p:nvPr/>
          </p:nvSpPr>
          <p:spPr>
            <a:xfrm>
              <a:off x="5177410" y="3376984"/>
              <a:ext cx="2622414" cy="7817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Short contact time</a:t>
              </a:r>
              <a:endParaRPr/>
            </a:p>
            <a:p>
              <a:pPr indent="-171450" lvl="0" marL="171450" marR="0" rtl="0" algn="l">
                <a:spcBef>
                  <a:spcPts val="28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Effective against  SARS-CoV-2</a:t>
              </a:r>
              <a:endParaRPr/>
            </a:p>
          </p:txBody>
        </p:sp>
        <p:grpSp>
          <p:nvGrpSpPr>
            <p:cNvPr id="1033" name="Google Shape;1033;p16"/>
            <p:cNvGrpSpPr/>
            <p:nvPr/>
          </p:nvGrpSpPr>
          <p:grpSpPr>
            <a:xfrm>
              <a:off x="4607253" y="3356577"/>
              <a:ext cx="569740" cy="781026"/>
              <a:chOff x="6778698" y="5813279"/>
              <a:chExt cx="569740" cy="781026"/>
            </a:xfrm>
          </p:grpSpPr>
          <p:sp>
            <p:nvSpPr>
              <p:cNvPr id="1034" name="Google Shape;1034;p16"/>
              <p:cNvSpPr/>
              <p:nvPr/>
            </p:nvSpPr>
            <p:spPr>
              <a:xfrm>
                <a:off x="6778698" y="5813279"/>
                <a:ext cx="458390" cy="701754"/>
              </a:xfrm>
              <a:custGeom>
                <a:rect b="b" l="l" r="r" t="t"/>
                <a:pathLst>
                  <a:path extrusionOk="0" h="1268" w="828">
                    <a:moveTo>
                      <a:pt x="11" y="150"/>
                    </a:moveTo>
                    <a:lnTo>
                      <a:pt x="11" y="150"/>
                    </a:lnTo>
                    <a:lnTo>
                      <a:pt x="0" y="301"/>
                    </a:lnTo>
                    <a:lnTo>
                      <a:pt x="0" y="1078"/>
                    </a:lnTo>
                    <a:cubicBezTo>
                      <a:pt x="0" y="1095"/>
                      <a:pt x="3" y="1111"/>
                      <a:pt x="7" y="1128"/>
                    </a:cubicBezTo>
                    <a:lnTo>
                      <a:pt x="26" y="1203"/>
                    </a:lnTo>
                    <a:cubicBezTo>
                      <a:pt x="36" y="1241"/>
                      <a:pt x="71" y="1268"/>
                      <a:pt x="110" y="1268"/>
                    </a:cubicBezTo>
                    <a:lnTo>
                      <a:pt x="712" y="1268"/>
                    </a:lnTo>
                    <a:cubicBezTo>
                      <a:pt x="751" y="1268"/>
                      <a:pt x="785" y="1242"/>
                      <a:pt x="796" y="1206"/>
                    </a:cubicBezTo>
                    <a:lnTo>
                      <a:pt x="819" y="1126"/>
                    </a:lnTo>
                    <a:cubicBezTo>
                      <a:pt x="825" y="1107"/>
                      <a:pt x="828" y="1088"/>
                      <a:pt x="828" y="1069"/>
                    </a:cubicBezTo>
                    <a:lnTo>
                      <a:pt x="828" y="315"/>
                    </a:lnTo>
                    <a:cubicBezTo>
                      <a:pt x="828" y="306"/>
                      <a:pt x="827" y="297"/>
                      <a:pt x="825" y="288"/>
                    </a:cubicBezTo>
                    <a:lnTo>
                      <a:pt x="802" y="177"/>
                    </a:lnTo>
                    <a:cubicBezTo>
                      <a:pt x="800" y="165"/>
                      <a:pt x="796" y="154"/>
                      <a:pt x="790" y="143"/>
                    </a:cubicBezTo>
                    <a:lnTo>
                      <a:pt x="743" y="52"/>
                    </a:lnTo>
                    <a:cubicBezTo>
                      <a:pt x="730" y="26"/>
                      <a:pt x="703" y="10"/>
                      <a:pt x="674" y="10"/>
                    </a:cubicBezTo>
                    <a:lnTo>
                      <a:pt x="360" y="10"/>
                    </a:lnTo>
                    <a:cubicBezTo>
                      <a:pt x="333" y="10"/>
                      <a:pt x="308" y="24"/>
                      <a:pt x="294" y="47"/>
                    </a:cubicBezTo>
                    <a:lnTo>
                      <a:pt x="256" y="106"/>
                    </a:lnTo>
                    <a:cubicBezTo>
                      <a:pt x="253" y="112"/>
                      <a:pt x="245" y="111"/>
                      <a:pt x="242" y="105"/>
                    </a:cubicBezTo>
                    <a:lnTo>
                      <a:pt x="215" y="53"/>
                    </a:lnTo>
                    <a:lnTo>
                      <a:pt x="215" y="0"/>
                    </a:lnTo>
                    <a:lnTo>
                      <a:pt x="43" y="0"/>
                    </a:lnTo>
                    <a:lnTo>
                      <a:pt x="43" y="41"/>
                    </a:lnTo>
                    <a:cubicBezTo>
                      <a:pt x="43" y="51"/>
                      <a:pt x="41" y="60"/>
                      <a:pt x="38" y="69"/>
                    </a:cubicBezTo>
                    <a:lnTo>
                      <a:pt x="21" y="110"/>
                    </a:lnTo>
                    <a:cubicBezTo>
                      <a:pt x="16" y="123"/>
                      <a:pt x="12" y="136"/>
                      <a:pt x="11" y="150"/>
                    </a:cubicBezTo>
                    <a:lnTo>
                      <a:pt x="11" y="15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16"/>
              <p:cNvSpPr/>
              <p:nvPr/>
            </p:nvSpPr>
            <p:spPr>
              <a:xfrm>
                <a:off x="6982056" y="5844948"/>
                <a:ext cx="171688" cy="60008"/>
              </a:xfrm>
              <a:custGeom>
                <a:rect b="b" l="l" r="r" t="t"/>
                <a:pathLst>
                  <a:path extrusionOk="0" h="109" w="312">
                    <a:moveTo>
                      <a:pt x="257" y="109"/>
                    </a:moveTo>
                    <a:lnTo>
                      <a:pt x="257" y="109"/>
                    </a:lnTo>
                    <a:lnTo>
                      <a:pt x="54" y="109"/>
                    </a:lnTo>
                    <a:cubicBezTo>
                      <a:pt x="24" y="109"/>
                      <a:pt x="0" y="85"/>
                      <a:pt x="0" y="55"/>
                    </a:cubicBezTo>
                    <a:lnTo>
                      <a:pt x="0" y="55"/>
                    </a:lnTo>
                    <a:cubicBezTo>
                      <a:pt x="0" y="25"/>
                      <a:pt x="24" y="0"/>
                      <a:pt x="54" y="0"/>
                    </a:cubicBezTo>
                    <a:lnTo>
                      <a:pt x="257" y="0"/>
                    </a:lnTo>
                    <a:cubicBezTo>
                      <a:pt x="287" y="0"/>
                      <a:pt x="312" y="25"/>
                      <a:pt x="312" y="55"/>
                    </a:cubicBezTo>
                    <a:lnTo>
                      <a:pt x="312" y="55"/>
                    </a:lnTo>
                    <a:cubicBezTo>
                      <a:pt x="312" y="85"/>
                      <a:pt x="287" y="109"/>
                      <a:pt x="257" y="109"/>
                    </a:cubicBezTo>
                    <a:lnTo>
                      <a:pt x="257" y="109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16"/>
              <p:cNvSpPr/>
              <p:nvPr/>
            </p:nvSpPr>
            <p:spPr>
              <a:xfrm>
                <a:off x="6822036" y="5991634"/>
                <a:ext cx="371713" cy="418385"/>
              </a:xfrm>
              <a:custGeom>
                <a:rect b="b" l="l" r="r" t="t"/>
                <a:pathLst>
                  <a:path extrusionOk="0" h="757" w="672">
                    <a:moveTo>
                      <a:pt x="0" y="0"/>
                    </a:moveTo>
                    <a:lnTo>
                      <a:pt x="0" y="0"/>
                    </a:lnTo>
                    <a:lnTo>
                      <a:pt x="672" y="0"/>
                    </a:lnTo>
                    <a:lnTo>
                      <a:pt x="672" y="757"/>
                    </a:lnTo>
                    <a:lnTo>
                      <a:pt x="0" y="7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37" name="Google Shape;1037;p16"/>
              <p:cNvGrpSpPr/>
              <p:nvPr/>
            </p:nvGrpSpPr>
            <p:grpSpPr>
              <a:xfrm>
                <a:off x="7125737" y="6072238"/>
                <a:ext cx="222701" cy="522067"/>
                <a:chOff x="2213604" y="2419742"/>
                <a:chExt cx="96838" cy="227013"/>
              </a:xfrm>
            </p:grpSpPr>
            <p:sp>
              <p:nvSpPr>
                <p:cNvPr id="1038" name="Google Shape;1038;p16"/>
                <p:cNvSpPr/>
                <p:nvPr/>
              </p:nvSpPr>
              <p:spPr>
                <a:xfrm>
                  <a:off x="2213604" y="2419742"/>
                  <a:ext cx="96838" cy="227013"/>
                </a:xfrm>
                <a:custGeom>
                  <a:rect b="b" l="l" r="r" t="t"/>
                  <a:pathLst>
                    <a:path extrusionOk="0" h="660" w="280">
                      <a:moveTo>
                        <a:pt x="200" y="82"/>
                      </a:moveTo>
                      <a:lnTo>
                        <a:pt x="200" y="82"/>
                      </a:lnTo>
                      <a:lnTo>
                        <a:pt x="256" y="94"/>
                      </a:lnTo>
                      <a:cubicBezTo>
                        <a:pt x="261" y="94"/>
                        <a:pt x="264" y="90"/>
                        <a:pt x="262" y="85"/>
                      </a:cubicBezTo>
                      <a:lnTo>
                        <a:pt x="224" y="13"/>
                      </a:lnTo>
                      <a:cubicBezTo>
                        <a:pt x="219" y="5"/>
                        <a:pt x="211" y="0"/>
                        <a:pt x="202" y="0"/>
                      </a:cubicBezTo>
                      <a:lnTo>
                        <a:pt x="28" y="0"/>
                      </a:lnTo>
                      <a:lnTo>
                        <a:pt x="28" y="48"/>
                      </a:lnTo>
                      <a:lnTo>
                        <a:pt x="63" y="48"/>
                      </a:lnTo>
                      <a:lnTo>
                        <a:pt x="63" y="65"/>
                      </a:lnTo>
                      <a:lnTo>
                        <a:pt x="2" y="164"/>
                      </a:lnTo>
                      <a:cubicBezTo>
                        <a:pt x="0" y="168"/>
                        <a:pt x="3" y="172"/>
                        <a:pt x="8" y="172"/>
                      </a:cubicBezTo>
                      <a:cubicBezTo>
                        <a:pt x="10" y="172"/>
                        <a:pt x="12" y="171"/>
                        <a:pt x="13" y="169"/>
                      </a:cubicBezTo>
                      <a:lnTo>
                        <a:pt x="96" y="65"/>
                      </a:lnTo>
                      <a:lnTo>
                        <a:pt x="122" y="80"/>
                      </a:lnTo>
                      <a:lnTo>
                        <a:pt x="125" y="127"/>
                      </a:lnTo>
                      <a:cubicBezTo>
                        <a:pt x="125" y="128"/>
                        <a:pt x="125" y="130"/>
                        <a:pt x="124" y="131"/>
                      </a:cubicBezTo>
                      <a:lnTo>
                        <a:pt x="112" y="152"/>
                      </a:lnTo>
                      <a:cubicBezTo>
                        <a:pt x="111" y="154"/>
                        <a:pt x="111" y="156"/>
                        <a:pt x="112" y="158"/>
                      </a:cubicBezTo>
                      <a:cubicBezTo>
                        <a:pt x="116" y="166"/>
                        <a:pt x="126" y="247"/>
                        <a:pt x="110" y="270"/>
                      </a:cubicBezTo>
                      <a:cubicBezTo>
                        <a:pt x="92" y="298"/>
                        <a:pt x="51" y="334"/>
                        <a:pt x="51" y="334"/>
                      </a:cubicBezTo>
                      <a:cubicBezTo>
                        <a:pt x="51" y="334"/>
                        <a:pt x="32" y="357"/>
                        <a:pt x="28" y="390"/>
                      </a:cubicBezTo>
                      <a:cubicBezTo>
                        <a:pt x="26" y="411"/>
                        <a:pt x="26" y="558"/>
                        <a:pt x="27" y="607"/>
                      </a:cubicBezTo>
                      <a:cubicBezTo>
                        <a:pt x="28" y="637"/>
                        <a:pt x="52" y="660"/>
                        <a:pt x="82" y="660"/>
                      </a:cubicBezTo>
                      <a:lnTo>
                        <a:pt x="226" y="660"/>
                      </a:lnTo>
                      <a:cubicBezTo>
                        <a:pt x="256" y="660"/>
                        <a:pt x="280" y="636"/>
                        <a:pt x="280" y="606"/>
                      </a:cubicBezTo>
                      <a:lnTo>
                        <a:pt x="280" y="382"/>
                      </a:lnTo>
                      <a:cubicBezTo>
                        <a:pt x="280" y="365"/>
                        <a:pt x="278" y="349"/>
                        <a:pt x="273" y="334"/>
                      </a:cubicBezTo>
                      <a:cubicBezTo>
                        <a:pt x="266" y="310"/>
                        <a:pt x="252" y="268"/>
                        <a:pt x="232" y="214"/>
                      </a:cubicBezTo>
                      <a:cubicBezTo>
                        <a:pt x="199" y="125"/>
                        <a:pt x="200" y="82"/>
                        <a:pt x="200" y="82"/>
                      </a:cubicBezTo>
                      <a:lnTo>
                        <a:pt x="200" y="8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16"/>
                <p:cNvSpPr/>
                <p:nvPr/>
              </p:nvSpPr>
              <p:spPr>
                <a:xfrm>
                  <a:off x="2234242" y="2537217"/>
                  <a:ext cx="63500" cy="87313"/>
                </a:xfrm>
                <a:custGeom>
                  <a:rect b="b" l="l" r="r" t="t"/>
                  <a:pathLst>
                    <a:path extrusionOk="0" h="259" w="182">
                      <a:moveTo>
                        <a:pt x="117" y="0"/>
                      </a:moveTo>
                      <a:lnTo>
                        <a:pt x="117" y="0"/>
                      </a:lnTo>
                      <a:lnTo>
                        <a:pt x="152" y="0"/>
                      </a:lnTo>
                      <a:cubicBezTo>
                        <a:pt x="169" y="0"/>
                        <a:pt x="182" y="14"/>
                        <a:pt x="182" y="30"/>
                      </a:cubicBezTo>
                      <a:lnTo>
                        <a:pt x="182" y="227"/>
                      </a:lnTo>
                      <a:cubicBezTo>
                        <a:pt x="182" y="245"/>
                        <a:pt x="168" y="259"/>
                        <a:pt x="150" y="259"/>
                      </a:cubicBezTo>
                      <a:lnTo>
                        <a:pt x="32" y="259"/>
                      </a:lnTo>
                      <a:cubicBezTo>
                        <a:pt x="14" y="259"/>
                        <a:pt x="0" y="245"/>
                        <a:pt x="0" y="227"/>
                      </a:cubicBezTo>
                      <a:lnTo>
                        <a:pt x="0" y="118"/>
                      </a:lnTo>
                      <a:cubicBezTo>
                        <a:pt x="0" y="53"/>
                        <a:pt x="53" y="0"/>
                        <a:pt x="117" y="0"/>
                      </a:cubicBez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40" name="Google Shape;1040;p16"/>
            <p:cNvSpPr/>
            <p:nvPr/>
          </p:nvSpPr>
          <p:spPr>
            <a:xfrm>
              <a:off x="5334548" y="4552778"/>
              <a:ext cx="2441400" cy="7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1 microfibre cloth* or disposable cloth for cleaning</a:t>
              </a:r>
              <a:endParaRPr b="1" sz="14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6"/>
            <p:cNvSpPr/>
            <p:nvPr/>
          </p:nvSpPr>
          <p:spPr>
            <a:xfrm rot="-1044672">
              <a:off x="4707755" y="4633925"/>
              <a:ext cx="428699" cy="428699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2" name="Google Shape;1042;p16"/>
          <p:cNvGrpSpPr/>
          <p:nvPr/>
        </p:nvGrpSpPr>
        <p:grpSpPr>
          <a:xfrm>
            <a:off x="7420738" y="2719844"/>
            <a:ext cx="5215211" cy="4091752"/>
            <a:chOff x="6688382" y="3511879"/>
            <a:chExt cx="5562299" cy="4622404"/>
          </a:xfrm>
        </p:grpSpPr>
        <p:grpSp>
          <p:nvGrpSpPr>
            <p:cNvPr id="1043" name="Google Shape;1043;p16"/>
            <p:cNvGrpSpPr/>
            <p:nvPr/>
          </p:nvGrpSpPr>
          <p:grpSpPr>
            <a:xfrm>
              <a:off x="6688382" y="3511879"/>
              <a:ext cx="5562299" cy="4622404"/>
              <a:chOff x="2529350" y="1059472"/>
              <a:chExt cx="6148108" cy="5109226"/>
            </a:xfrm>
          </p:grpSpPr>
          <p:pic>
            <p:nvPicPr>
              <p:cNvPr id="1044" name="Google Shape;1044;p16"/>
              <p:cNvPicPr preferRelativeResize="0"/>
              <p:nvPr/>
            </p:nvPicPr>
            <p:blipFill rotWithShape="1">
              <a:blip r:embed="rId6">
                <a:alphaModFix/>
              </a:blip>
              <a:srcRect b="2984" l="0" r="0" t="0"/>
              <a:stretch/>
            </p:blipFill>
            <p:spPr>
              <a:xfrm>
                <a:off x="2529350" y="1059472"/>
                <a:ext cx="6148108" cy="51092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5" name="Google Shape;1045;p16"/>
              <p:cNvSpPr/>
              <p:nvPr/>
            </p:nvSpPr>
            <p:spPr>
              <a:xfrm>
                <a:off x="6550025" y="2568575"/>
                <a:ext cx="44450" cy="250825"/>
              </a:xfrm>
              <a:custGeom>
                <a:rect b="b" l="l" r="r" t="t"/>
                <a:pathLst>
                  <a:path extrusionOk="0" h="250825" w="44450">
                    <a:moveTo>
                      <a:pt x="44450" y="0"/>
                    </a:moveTo>
                    <a:lnTo>
                      <a:pt x="44450" y="250825"/>
                    </a:lnTo>
                    <a:lnTo>
                      <a:pt x="0" y="107950"/>
                    </a:lnTo>
                    <a:lnTo>
                      <a:pt x="4445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16"/>
              <p:cNvSpPr/>
              <p:nvPr/>
            </p:nvSpPr>
            <p:spPr>
              <a:xfrm>
                <a:off x="7870825" y="3686175"/>
                <a:ext cx="53975" cy="152400"/>
              </a:xfrm>
              <a:custGeom>
                <a:rect b="b" l="l" r="r" t="t"/>
                <a:pathLst>
                  <a:path extrusionOk="0" h="152400" w="53975">
                    <a:moveTo>
                      <a:pt x="0" y="0"/>
                    </a:moveTo>
                    <a:lnTo>
                      <a:pt x="53975" y="3175"/>
                    </a:lnTo>
                    <a:lnTo>
                      <a:pt x="47625" y="152400"/>
                    </a:lnTo>
                    <a:lnTo>
                      <a:pt x="12700" y="136525"/>
                    </a:lnTo>
                  </a:path>
                </a:pathLst>
              </a:cu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047" name="Google Shape;1047;p16"/>
            <p:cNvCxnSpPr/>
            <p:nvPr/>
          </p:nvCxnSpPr>
          <p:spPr>
            <a:xfrm>
              <a:off x="12171405" y="4938891"/>
              <a:ext cx="0" cy="360644"/>
            </a:xfrm>
            <a:prstGeom prst="straightConnector1">
              <a:avLst/>
            </a:prstGeom>
            <a:noFill/>
            <a:ln cap="flat" cmpd="sng" w="9525">
              <a:solidFill>
                <a:srgbClr val="777A7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048" name="Google Shape;1048;p16"/>
          <p:cNvGrpSpPr/>
          <p:nvPr/>
        </p:nvGrpSpPr>
        <p:grpSpPr>
          <a:xfrm>
            <a:off x="419024" y="3382801"/>
            <a:ext cx="4171586" cy="3521173"/>
            <a:chOff x="9325363" y="3280692"/>
            <a:chExt cx="3482905" cy="2609797"/>
          </a:xfrm>
        </p:grpSpPr>
        <p:sp>
          <p:nvSpPr>
            <p:cNvPr id="1049" name="Google Shape;1049;p16"/>
            <p:cNvSpPr txBox="1"/>
            <p:nvPr/>
          </p:nvSpPr>
          <p:spPr>
            <a:xfrm>
              <a:off x="9916402" y="3332366"/>
              <a:ext cx="920853" cy="41060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All handles (not only doors)</a:t>
              </a:r>
              <a:endParaRPr/>
            </a:p>
          </p:txBody>
        </p:sp>
        <p:sp>
          <p:nvSpPr>
            <p:cNvPr id="1050" name="Google Shape;1050;p16"/>
            <p:cNvSpPr txBox="1"/>
            <p:nvPr/>
          </p:nvSpPr>
          <p:spPr>
            <a:xfrm>
              <a:off x="11567887" y="3931894"/>
              <a:ext cx="1240382" cy="18249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Massage tables</a:t>
              </a:r>
              <a:endParaRPr/>
            </a:p>
          </p:txBody>
        </p:sp>
        <p:sp>
          <p:nvSpPr>
            <p:cNvPr id="1051" name="Google Shape;1051;p16"/>
            <p:cNvSpPr txBox="1"/>
            <p:nvPr/>
          </p:nvSpPr>
          <p:spPr>
            <a:xfrm>
              <a:off x="9916402" y="3972407"/>
              <a:ext cx="791831" cy="18249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Switches</a:t>
              </a:r>
              <a:endParaRPr/>
            </a:p>
          </p:txBody>
        </p:sp>
        <p:sp>
          <p:nvSpPr>
            <p:cNvPr id="1052" name="Google Shape;1052;p16"/>
            <p:cNvSpPr txBox="1"/>
            <p:nvPr/>
          </p:nvSpPr>
          <p:spPr>
            <a:xfrm>
              <a:off x="9889732" y="4435836"/>
              <a:ext cx="1416757" cy="29655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Shower head, shower control</a:t>
              </a:r>
              <a:endParaRPr/>
            </a:p>
          </p:txBody>
        </p:sp>
        <p:pic>
          <p:nvPicPr>
            <p:cNvPr id="1053" name="Google Shape;1053;p16"/>
            <p:cNvPicPr preferRelativeResize="0"/>
            <p:nvPr/>
          </p:nvPicPr>
          <p:blipFill rotWithShape="1">
            <a:blip r:embed="rId7">
              <a:alphaModFix/>
            </a:blip>
            <a:srcRect b="38151" l="57985" r="35906" t="53419"/>
            <a:stretch/>
          </p:blipFill>
          <p:spPr>
            <a:xfrm>
              <a:off x="9327372" y="4818333"/>
              <a:ext cx="604800" cy="645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4" name="Google Shape;1054;p16"/>
            <p:cNvSpPr txBox="1"/>
            <p:nvPr/>
          </p:nvSpPr>
          <p:spPr>
            <a:xfrm>
              <a:off x="9889732" y="5003579"/>
              <a:ext cx="878610" cy="18249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Tables top</a:t>
              </a:r>
              <a:endParaRPr/>
            </a:p>
          </p:txBody>
        </p:sp>
        <p:pic>
          <p:nvPicPr>
            <p:cNvPr id="1055" name="Google Shape;1055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415149" y="3280692"/>
              <a:ext cx="498766" cy="56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6" name="Google Shape;1056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402172" y="3843420"/>
              <a:ext cx="507028" cy="491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7" name="Google Shape;1057;p16"/>
            <p:cNvSpPr txBox="1"/>
            <p:nvPr/>
          </p:nvSpPr>
          <p:spPr>
            <a:xfrm>
              <a:off x="11565793" y="4558697"/>
              <a:ext cx="1174161" cy="52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Dispensers (loaded, in good order, clean)</a:t>
              </a:r>
              <a:endParaRPr/>
            </a:p>
          </p:txBody>
        </p:sp>
        <p:pic>
          <p:nvPicPr>
            <p:cNvPr id="1058" name="Google Shape;1058;p1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006801" y="4435837"/>
              <a:ext cx="601741" cy="601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9" name="Google Shape;1059;p1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423850" y="4365426"/>
              <a:ext cx="474677" cy="52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0" name="Google Shape;1060;p16"/>
            <p:cNvSpPr txBox="1"/>
            <p:nvPr/>
          </p:nvSpPr>
          <p:spPr>
            <a:xfrm>
              <a:off x="9898527" y="5414991"/>
              <a:ext cx="1198694" cy="228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Sink, water tap</a:t>
              </a:r>
              <a:endParaRPr/>
            </a:p>
          </p:txBody>
        </p:sp>
        <p:pic>
          <p:nvPicPr>
            <p:cNvPr id="1061" name="Google Shape;1061;p1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325363" y="5263294"/>
              <a:ext cx="567000" cy="6271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2" name="Google Shape;1062;p16"/>
            <p:cNvSpPr txBox="1"/>
            <p:nvPr/>
          </p:nvSpPr>
          <p:spPr>
            <a:xfrm>
              <a:off x="11609264" y="5280712"/>
              <a:ext cx="986483" cy="228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Rubbish bin</a:t>
              </a:r>
              <a:endParaRPr/>
            </a:p>
          </p:txBody>
        </p:sp>
        <p:pic>
          <p:nvPicPr>
            <p:cNvPr id="1063" name="Google Shape;1063;p1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082889" y="5146607"/>
              <a:ext cx="567000" cy="595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4" name="Google Shape;1064;p16"/>
            <p:cNvSpPr txBox="1"/>
            <p:nvPr/>
          </p:nvSpPr>
          <p:spPr>
            <a:xfrm>
              <a:off x="11619639" y="3426676"/>
              <a:ext cx="740973" cy="18249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Hangers</a:t>
              </a:r>
              <a:endParaRPr/>
            </a:p>
          </p:txBody>
        </p:sp>
        <p:pic>
          <p:nvPicPr>
            <p:cNvPr id="1065" name="Google Shape;1065;p1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1108927" y="3893345"/>
              <a:ext cx="470030" cy="482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6" name="Google Shape;1066;p1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098242" y="3332366"/>
              <a:ext cx="491400" cy="475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7" name="Google Shape;1067;p16"/>
          <p:cNvSpPr/>
          <p:nvPr/>
        </p:nvSpPr>
        <p:spPr>
          <a:xfrm>
            <a:off x="4658092" y="6367144"/>
            <a:ext cx="2611361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* Use a different microfibre cloth colour from your current daily cleaning process for the enhanced cleaning </a:t>
            </a:r>
            <a:endParaRPr b="1" sz="11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6"/>
          <p:cNvSpPr/>
          <p:nvPr/>
        </p:nvSpPr>
        <p:spPr>
          <a:xfrm>
            <a:off x="5327763" y="5649403"/>
            <a:ext cx="26881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1 microfibre cloth or disposable cloth to rinse</a:t>
            </a:r>
            <a:endParaRPr/>
          </a:p>
        </p:txBody>
      </p:sp>
      <p:sp>
        <p:nvSpPr>
          <p:cNvPr id="1069" name="Google Shape;1069;p16"/>
          <p:cNvSpPr/>
          <p:nvPr/>
        </p:nvSpPr>
        <p:spPr>
          <a:xfrm rot="-1044672">
            <a:off x="4721665" y="5583085"/>
            <a:ext cx="428699" cy="428699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/>
          <p:nvPr/>
        </p:nvSpPr>
        <p:spPr>
          <a:xfrm>
            <a:off x="1763485" y="1607682"/>
            <a:ext cx="9274629" cy="583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THE HOTEL ENTRANCE</a:t>
            </a:r>
            <a:endParaRPr b="1" sz="28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/>
          <p:nvPr/>
        </p:nvSpPr>
        <p:spPr>
          <a:xfrm flipH="1" rot="10800000">
            <a:off x="-1" y="2364196"/>
            <a:ext cx="12801600" cy="101366"/>
          </a:xfrm>
          <a:prstGeom prst="rect">
            <a:avLst/>
          </a:prstGeom>
          <a:solidFill>
            <a:srgbClr val="D8672F"/>
          </a:solidFill>
          <a:ln>
            <a:noFill/>
          </a:ln>
        </p:spPr>
        <p:txBody>
          <a:bodyPr anchorCtr="0" anchor="ctr" bIns="44300" lIns="88625" spcFirstLastPara="1" rIns="88625" wrap="square" tIns="4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2"/>
          <p:cNvGrpSpPr/>
          <p:nvPr/>
        </p:nvGrpSpPr>
        <p:grpSpPr>
          <a:xfrm>
            <a:off x="5445604" y="599204"/>
            <a:ext cx="1972491" cy="734156"/>
            <a:chOff x="5068389" y="398410"/>
            <a:chExt cx="2744206" cy="1021387"/>
          </a:xfrm>
        </p:grpSpPr>
        <p:pic>
          <p:nvPicPr>
            <p:cNvPr id="134" name="Google Shape;134;p2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5068389" y="398410"/>
              <a:ext cx="1045029" cy="102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GB_div_diversey_holding_shape_small.eps" id="135" name="Google Shape;135;p2"/>
            <p:cNvPicPr preferRelativeResize="0"/>
            <p:nvPr/>
          </p:nvPicPr>
          <p:blipFill rotWithShape="1">
            <a:blip r:embed="rId4">
              <a:alphaModFix/>
            </a:blip>
            <a:srcRect b="26919" l="21521" r="19199" t="27071"/>
            <a:stretch/>
          </p:blipFill>
          <p:spPr>
            <a:xfrm>
              <a:off x="6640204" y="577161"/>
              <a:ext cx="1172391" cy="6638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6" name="Google Shape;136;p2"/>
            <p:cNvCxnSpPr/>
            <p:nvPr/>
          </p:nvCxnSpPr>
          <p:spPr>
            <a:xfrm>
              <a:off x="6400801" y="647878"/>
              <a:ext cx="0" cy="522449"/>
            </a:xfrm>
            <a:prstGeom prst="straightConnector1">
              <a:avLst/>
            </a:prstGeom>
            <a:noFill/>
            <a:ln cap="flat" cmpd="sng" w="952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37" name="Google Shape;137;p2"/>
          <p:cNvGrpSpPr/>
          <p:nvPr/>
        </p:nvGrpSpPr>
        <p:grpSpPr>
          <a:xfrm>
            <a:off x="914400" y="3315766"/>
            <a:ext cx="2941709" cy="2956604"/>
            <a:chOff x="9249508" y="1978814"/>
            <a:chExt cx="2847847" cy="2956604"/>
          </a:xfrm>
        </p:grpSpPr>
        <p:sp>
          <p:nvSpPr>
            <p:cNvPr id="138" name="Google Shape;138;p2"/>
            <p:cNvSpPr txBox="1"/>
            <p:nvPr/>
          </p:nvSpPr>
          <p:spPr>
            <a:xfrm>
              <a:off x="9803797" y="2084574"/>
              <a:ext cx="1135068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Dashboard</a:t>
              </a:r>
              <a:endParaRPr/>
            </a:p>
          </p:txBody>
        </p:sp>
        <p:sp>
          <p:nvSpPr>
            <p:cNvPr id="139" name="Google Shape;139;p2"/>
            <p:cNvSpPr txBox="1"/>
            <p:nvPr/>
          </p:nvSpPr>
          <p:spPr>
            <a:xfrm>
              <a:off x="9803797" y="3123058"/>
              <a:ext cx="119616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Speed knob</a:t>
              </a:r>
              <a:endParaRPr/>
            </a:p>
          </p:txBody>
        </p:sp>
        <p:sp>
          <p:nvSpPr>
            <p:cNvPr id="140" name="Google Shape;140;p2"/>
            <p:cNvSpPr txBox="1"/>
            <p:nvPr/>
          </p:nvSpPr>
          <p:spPr>
            <a:xfrm>
              <a:off x="9803797" y="2603816"/>
              <a:ext cx="7104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Wheel</a:t>
              </a:r>
              <a:endParaRPr/>
            </a:p>
          </p:txBody>
        </p:sp>
        <p:sp>
          <p:nvSpPr>
            <p:cNvPr id="141" name="Google Shape;141;p2"/>
            <p:cNvSpPr txBox="1"/>
            <p:nvPr/>
          </p:nvSpPr>
          <p:spPr>
            <a:xfrm>
              <a:off x="9803797" y="3679501"/>
              <a:ext cx="2024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Car seats and armrest</a:t>
              </a:r>
              <a:endParaRPr/>
            </a:p>
          </p:txBody>
        </p:sp>
        <p:pic>
          <p:nvPicPr>
            <p:cNvPr descr="C:\Users\ch052171\Downloads\84362-IMG-Post-COVID-19-HotelEntrance-02 (2).png" id="142" name="Google Shape;142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249508" y="1978814"/>
              <a:ext cx="595086" cy="2763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"/>
            <p:cNvSpPr txBox="1"/>
            <p:nvPr/>
          </p:nvSpPr>
          <p:spPr>
            <a:xfrm>
              <a:off x="9803798" y="4196754"/>
              <a:ext cx="2293557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Door handles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(car interior and exterior,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and main entrance)</a:t>
              </a:r>
              <a:endParaRPr/>
            </a:p>
          </p:txBody>
        </p:sp>
      </p:grpSp>
      <p:sp>
        <p:nvSpPr>
          <p:cNvPr id="144" name="Google Shape;144;p2"/>
          <p:cNvSpPr/>
          <p:nvPr/>
        </p:nvSpPr>
        <p:spPr>
          <a:xfrm>
            <a:off x="914399" y="2775545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KEY TOUCHPOINTS</a:t>
            </a: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932066" y="2765114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PRODUCT</a:t>
            </a:r>
            <a:endParaRPr/>
          </a:p>
        </p:txBody>
      </p:sp>
      <p:grpSp>
        <p:nvGrpSpPr>
          <p:cNvPr id="146" name="Google Shape;146;p2"/>
          <p:cNvGrpSpPr/>
          <p:nvPr/>
        </p:nvGrpSpPr>
        <p:grpSpPr>
          <a:xfrm>
            <a:off x="4044405" y="3391272"/>
            <a:ext cx="658368" cy="657388"/>
            <a:chOff x="930539" y="7083235"/>
            <a:chExt cx="658368" cy="657388"/>
          </a:xfrm>
        </p:grpSpPr>
        <p:sp>
          <p:nvSpPr>
            <p:cNvPr id="147" name="Google Shape;147;p2"/>
            <p:cNvSpPr/>
            <p:nvPr/>
          </p:nvSpPr>
          <p:spPr>
            <a:xfrm>
              <a:off x="930539" y="7083235"/>
              <a:ext cx="658368" cy="657388"/>
            </a:xfrm>
            <a:prstGeom prst="ellipse">
              <a:avLst/>
            </a:prstGeom>
            <a:solidFill>
              <a:srgbClr val="767978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138283" y="7223814"/>
              <a:ext cx="246380" cy="350590"/>
            </a:xfrm>
            <a:prstGeom prst="can">
              <a:avLst>
                <a:gd fmla="val 15625" name="adj"/>
              </a:avLst>
            </a:prstGeom>
            <a:solidFill>
              <a:schemeClr val="lt1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2"/>
          <p:cNvSpPr/>
          <p:nvPr/>
        </p:nvSpPr>
        <p:spPr>
          <a:xfrm>
            <a:off x="3948205" y="4236767"/>
            <a:ext cx="2622414" cy="781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Short contact time</a:t>
            </a:r>
            <a:endParaRPr/>
          </a:p>
          <a:p>
            <a:pPr indent="-171450" lvl="0" marL="17145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Effective against  SARS-CoV-2</a:t>
            </a: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4807107" y="3377228"/>
            <a:ext cx="19224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Broad spectrum detergent disinfectant wipes</a:t>
            </a:r>
            <a:endParaRPr/>
          </a:p>
        </p:txBody>
      </p:sp>
      <p:cxnSp>
        <p:nvCxnSpPr>
          <p:cNvPr id="151" name="Google Shape;151;p2"/>
          <p:cNvCxnSpPr/>
          <p:nvPr/>
        </p:nvCxnSpPr>
        <p:spPr>
          <a:xfrm>
            <a:off x="992777" y="3153287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" name="Google Shape;152;p2"/>
          <p:cNvCxnSpPr/>
          <p:nvPr/>
        </p:nvCxnSpPr>
        <p:spPr>
          <a:xfrm>
            <a:off x="4010444" y="3155115"/>
            <a:ext cx="237729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3" name="Google Shape;153;p2"/>
          <p:cNvSpPr/>
          <p:nvPr/>
        </p:nvSpPr>
        <p:spPr>
          <a:xfrm>
            <a:off x="940761" y="6773198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PROCESS</a:t>
            </a:r>
            <a:endParaRPr/>
          </a:p>
        </p:txBody>
      </p:sp>
      <p:cxnSp>
        <p:nvCxnSpPr>
          <p:cNvPr id="154" name="Google Shape;154;p2"/>
          <p:cNvCxnSpPr/>
          <p:nvPr/>
        </p:nvCxnSpPr>
        <p:spPr>
          <a:xfrm>
            <a:off x="1019139" y="7163199"/>
            <a:ext cx="540930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2"/>
          <p:cNvSpPr/>
          <p:nvPr/>
        </p:nvSpPr>
        <p:spPr>
          <a:xfrm>
            <a:off x="940761" y="7354608"/>
            <a:ext cx="6477334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 &amp; put on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 the key touchpoints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Dispose of dirty cloths in the laundry bag 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Discard used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</a:t>
            </a: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914399" y="9001996"/>
            <a:ext cx="1143942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Check PIS, SDS for detailed information http://sds.diversey.com | Use biocides safely. Always read the label and product information before use </a:t>
            </a: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3932066" y="5366607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WHEN TO DO IT</a:t>
            </a:r>
            <a:endParaRPr/>
          </a:p>
        </p:txBody>
      </p:sp>
      <p:cxnSp>
        <p:nvCxnSpPr>
          <p:cNvPr id="158" name="Google Shape;158;p2"/>
          <p:cNvCxnSpPr/>
          <p:nvPr/>
        </p:nvCxnSpPr>
        <p:spPr>
          <a:xfrm>
            <a:off x="4010444" y="5756608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9" name="Google Shape;159;p2"/>
          <p:cNvSpPr/>
          <p:nvPr/>
        </p:nvSpPr>
        <p:spPr>
          <a:xfrm>
            <a:off x="4808883" y="5869301"/>
            <a:ext cx="1591917" cy="73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Between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guests </a:t>
            </a:r>
            <a:endParaRPr/>
          </a:p>
        </p:txBody>
      </p:sp>
      <p:grpSp>
        <p:nvGrpSpPr>
          <p:cNvPr id="160" name="Google Shape;160;p2"/>
          <p:cNvGrpSpPr/>
          <p:nvPr/>
        </p:nvGrpSpPr>
        <p:grpSpPr>
          <a:xfrm>
            <a:off x="4046181" y="5883345"/>
            <a:ext cx="658368" cy="670451"/>
            <a:chOff x="4046181" y="5883345"/>
            <a:chExt cx="658368" cy="670451"/>
          </a:xfrm>
        </p:grpSpPr>
        <p:sp>
          <p:nvSpPr>
            <p:cNvPr id="161" name="Google Shape;161;p2"/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2" name="Google Shape;162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" name="Google Shape;163;p2"/>
          <p:cNvGrpSpPr/>
          <p:nvPr/>
        </p:nvGrpSpPr>
        <p:grpSpPr>
          <a:xfrm>
            <a:off x="6219596" y="2656970"/>
            <a:ext cx="6359266" cy="6070695"/>
            <a:chOff x="6404844" y="2986590"/>
            <a:chExt cx="5651409" cy="5164084"/>
          </a:xfrm>
        </p:grpSpPr>
        <p:pic>
          <p:nvPicPr>
            <p:cNvPr descr="C:\Users\ch052171\Downloads\84362-IMG-Post-COVID-19-HotelEntrance-02 (2).png" id="164" name="Google Shape;164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04844" y="2986590"/>
              <a:ext cx="5651409" cy="51640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5" name="Google Shape;165;p2"/>
            <p:cNvCxnSpPr/>
            <p:nvPr/>
          </p:nvCxnSpPr>
          <p:spPr>
            <a:xfrm flipH="1">
              <a:off x="7837716" y="4918841"/>
              <a:ext cx="653141" cy="378365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6" name="Google Shape;166;p2"/>
            <p:cNvCxnSpPr/>
            <p:nvPr/>
          </p:nvCxnSpPr>
          <p:spPr>
            <a:xfrm flipH="1">
              <a:off x="7837715" y="4989856"/>
              <a:ext cx="653141" cy="378365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/>
          <p:nvPr/>
        </p:nvSpPr>
        <p:spPr>
          <a:xfrm>
            <a:off x="1763485" y="1607682"/>
            <a:ext cx="9274629" cy="583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RECEPTION AND LOBBY CLEANING</a:t>
            </a:r>
            <a:endParaRPr b="1" sz="28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 flipH="1" rot="10800000">
            <a:off x="-1" y="2364196"/>
            <a:ext cx="12801600" cy="101366"/>
          </a:xfrm>
          <a:prstGeom prst="rect">
            <a:avLst/>
          </a:prstGeom>
          <a:solidFill>
            <a:srgbClr val="D8672F"/>
          </a:solidFill>
          <a:ln>
            <a:noFill/>
          </a:ln>
        </p:spPr>
        <p:txBody>
          <a:bodyPr anchorCtr="0" anchor="ctr" bIns="44300" lIns="88625" spcFirstLastPara="1" rIns="88625" wrap="square" tIns="4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3"/>
          <p:cNvGrpSpPr/>
          <p:nvPr/>
        </p:nvGrpSpPr>
        <p:grpSpPr>
          <a:xfrm>
            <a:off x="5445604" y="599204"/>
            <a:ext cx="1972491" cy="734156"/>
            <a:chOff x="5068389" y="398410"/>
            <a:chExt cx="2744206" cy="1021387"/>
          </a:xfrm>
        </p:grpSpPr>
        <p:pic>
          <p:nvPicPr>
            <p:cNvPr id="174" name="Google Shape;174;p3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5068389" y="398410"/>
              <a:ext cx="1045029" cy="102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GB_div_diversey_holding_shape_small.eps" id="175" name="Google Shape;175;p3"/>
            <p:cNvPicPr preferRelativeResize="0"/>
            <p:nvPr/>
          </p:nvPicPr>
          <p:blipFill rotWithShape="1">
            <a:blip r:embed="rId4">
              <a:alphaModFix/>
            </a:blip>
            <a:srcRect b="26919" l="21521" r="19199" t="27071"/>
            <a:stretch/>
          </p:blipFill>
          <p:spPr>
            <a:xfrm>
              <a:off x="6640204" y="577161"/>
              <a:ext cx="1172391" cy="6638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6" name="Google Shape;176;p3"/>
            <p:cNvCxnSpPr/>
            <p:nvPr/>
          </p:nvCxnSpPr>
          <p:spPr>
            <a:xfrm>
              <a:off x="6400801" y="647878"/>
              <a:ext cx="0" cy="522449"/>
            </a:xfrm>
            <a:prstGeom prst="straightConnector1">
              <a:avLst/>
            </a:prstGeom>
            <a:noFill/>
            <a:ln cap="flat" cmpd="sng" w="952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7" name="Google Shape;177;p3"/>
          <p:cNvSpPr/>
          <p:nvPr/>
        </p:nvSpPr>
        <p:spPr>
          <a:xfrm>
            <a:off x="880946" y="2610169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KEY TOUCHPOINTS</a:t>
            </a: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4566413" y="2599738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PRODUCT</a:t>
            </a:r>
            <a:endParaRPr/>
          </a:p>
        </p:txBody>
      </p:sp>
      <p:grpSp>
        <p:nvGrpSpPr>
          <p:cNvPr id="179" name="Google Shape;179;p3"/>
          <p:cNvGrpSpPr/>
          <p:nvPr/>
        </p:nvGrpSpPr>
        <p:grpSpPr>
          <a:xfrm>
            <a:off x="4678752" y="3225896"/>
            <a:ext cx="658368" cy="657388"/>
            <a:chOff x="930539" y="7083235"/>
            <a:chExt cx="658368" cy="657388"/>
          </a:xfrm>
        </p:grpSpPr>
        <p:sp>
          <p:nvSpPr>
            <p:cNvPr id="180" name="Google Shape;180;p3"/>
            <p:cNvSpPr/>
            <p:nvPr/>
          </p:nvSpPr>
          <p:spPr>
            <a:xfrm>
              <a:off x="930539" y="7083235"/>
              <a:ext cx="658368" cy="657388"/>
            </a:xfrm>
            <a:prstGeom prst="ellipse">
              <a:avLst/>
            </a:prstGeom>
            <a:solidFill>
              <a:srgbClr val="767978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138283" y="7223814"/>
              <a:ext cx="246380" cy="350590"/>
            </a:xfrm>
            <a:prstGeom prst="can">
              <a:avLst>
                <a:gd fmla="val 15625" name="adj"/>
              </a:avLst>
            </a:prstGeom>
            <a:solidFill>
              <a:schemeClr val="lt1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3"/>
          <p:cNvSpPr/>
          <p:nvPr/>
        </p:nvSpPr>
        <p:spPr>
          <a:xfrm>
            <a:off x="4582552" y="4071391"/>
            <a:ext cx="2622414" cy="781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Short contact time</a:t>
            </a:r>
            <a:endParaRPr/>
          </a:p>
          <a:p>
            <a:pPr indent="-171450" lvl="0" marL="17145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Effective against  SARS-CoV-2</a:t>
            </a: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5441454" y="3211852"/>
            <a:ext cx="19224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Broad spectrum detergent disinfectant</a:t>
            </a: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849837" y="7195652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PROCESS</a:t>
            </a: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914399" y="9249121"/>
            <a:ext cx="1143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Check PIS, SDS for detailed information http://sds.diversey.com | Use biocides safely. Always read the label and product information before use </a:t>
            </a: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4566413" y="5013663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WHEN TO DO IT</a:t>
            </a: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42774" y="5612503"/>
            <a:ext cx="1815736" cy="1070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Every hour except the front desk -  after every guest</a:t>
            </a:r>
            <a:endParaRPr/>
          </a:p>
        </p:txBody>
      </p:sp>
      <p:grpSp>
        <p:nvGrpSpPr>
          <p:cNvPr id="188" name="Google Shape;188;p3"/>
          <p:cNvGrpSpPr/>
          <p:nvPr/>
        </p:nvGrpSpPr>
        <p:grpSpPr>
          <a:xfrm>
            <a:off x="4670438" y="5772759"/>
            <a:ext cx="658368" cy="670451"/>
            <a:chOff x="4046181" y="5883345"/>
            <a:chExt cx="658368" cy="670451"/>
          </a:xfrm>
        </p:grpSpPr>
        <p:sp>
          <p:nvSpPr>
            <p:cNvPr id="189" name="Google Shape;189;p3"/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0" name="Google Shape;190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1" name="Google Shape;191;p3"/>
          <p:cNvCxnSpPr/>
          <p:nvPr/>
        </p:nvCxnSpPr>
        <p:spPr>
          <a:xfrm>
            <a:off x="903569" y="2987911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3"/>
          <p:cNvCxnSpPr/>
          <p:nvPr/>
        </p:nvCxnSpPr>
        <p:spPr>
          <a:xfrm>
            <a:off x="4644791" y="2989739"/>
            <a:ext cx="237729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3"/>
          <p:cNvCxnSpPr/>
          <p:nvPr/>
        </p:nvCxnSpPr>
        <p:spPr>
          <a:xfrm>
            <a:off x="928215" y="7585653"/>
            <a:ext cx="540930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4" name="Google Shape;194;p3"/>
          <p:cNvCxnSpPr/>
          <p:nvPr/>
        </p:nvCxnSpPr>
        <p:spPr>
          <a:xfrm>
            <a:off x="4644791" y="5403664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5" name="Google Shape;19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91518" y="4971769"/>
            <a:ext cx="4935654" cy="436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"/>
          <p:cNvPicPr preferRelativeResize="0"/>
          <p:nvPr/>
        </p:nvPicPr>
        <p:blipFill rotWithShape="1">
          <a:blip r:embed="rId7">
            <a:alphaModFix/>
          </a:blip>
          <a:srcRect b="0" l="-17418" r="0" t="0"/>
          <a:stretch/>
        </p:blipFill>
        <p:spPr>
          <a:xfrm>
            <a:off x="6195631" y="2577533"/>
            <a:ext cx="5382958" cy="3318468"/>
          </a:xfrm>
          <a:prstGeom prst="diamond">
            <a:avLst/>
          </a:prstGeom>
          <a:noFill/>
          <a:ln>
            <a:noFill/>
          </a:ln>
        </p:spPr>
      </p:pic>
      <p:sp>
        <p:nvSpPr>
          <p:cNvPr id="197" name="Google Shape;197;p3"/>
          <p:cNvSpPr txBox="1"/>
          <p:nvPr/>
        </p:nvSpPr>
        <p:spPr>
          <a:xfrm>
            <a:off x="1330361" y="4376414"/>
            <a:ext cx="1302857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Door handles</a:t>
            </a:r>
            <a:endParaRPr/>
          </a:p>
        </p:txBody>
      </p:sp>
      <p:sp>
        <p:nvSpPr>
          <p:cNvPr id="198" name="Google Shape;198;p3"/>
          <p:cNvSpPr txBox="1"/>
          <p:nvPr/>
        </p:nvSpPr>
        <p:spPr>
          <a:xfrm>
            <a:off x="1330361" y="3756879"/>
            <a:ext cx="168289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Coffee machines/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Water fountain</a:t>
            </a:r>
            <a:endParaRPr/>
          </a:p>
        </p:txBody>
      </p:sp>
      <p:pic>
        <p:nvPicPr>
          <p:cNvPr id="199" name="Google Shape;19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8744" y="5834678"/>
            <a:ext cx="556548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3878" y="3680931"/>
            <a:ext cx="541878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"/>
          <p:cNvSpPr txBox="1"/>
          <p:nvPr/>
        </p:nvSpPr>
        <p:spPr>
          <a:xfrm>
            <a:off x="1330361" y="3250698"/>
            <a:ext cx="104137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Armchairs</a:t>
            </a:r>
            <a:endParaRPr/>
          </a:p>
        </p:txBody>
      </p:sp>
      <p:sp>
        <p:nvSpPr>
          <p:cNvPr id="202" name="Google Shape;202;p3"/>
          <p:cNvSpPr txBox="1"/>
          <p:nvPr/>
        </p:nvSpPr>
        <p:spPr>
          <a:xfrm>
            <a:off x="3344383" y="4921813"/>
            <a:ext cx="71891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Tables</a:t>
            </a:r>
            <a:endParaRPr/>
          </a:p>
        </p:txBody>
      </p:sp>
      <p:sp>
        <p:nvSpPr>
          <p:cNvPr id="203" name="Google Shape;203;p3"/>
          <p:cNvSpPr txBox="1"/>
          <p:nvPr/>
        </p:nvSpPr>
        <p:spPr>
          <a:xfrm>
            <a:off x="3344383" y="3820379"/>
            <a:ext cx="715260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Phone</a:t>
            </a:r>
            <a:endParaRPr/>
          </a:p>
        </p:txBody>
      </p:sp>
      <p:sp>
        <p:nvSpPr>
          <p:cNvPr id="204" name="Google Shape;204;p3"/>
          <p:cNvSpPr txBox="1"/>
          <p:nvPr/>
        </p:nvSpPr>
        <p:spPr>
          <a:xfrm>
            <a:off x="1330361" y="4921813"/>
            <a:ext cx="1022139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Hand rails</a:t>
            </a:r>
            <a:endParaRPr/>
          </a:p>
        </p:txBody>
      </p:sp>
      <p:sp>
        <p:nvSpPr>
          <p:cNvPr id="205" name="Google Shape;205;p3"/>
          <p:cNvSpPr txBox="1"/>
          <p:nvPr/>
        </p:nvSpPr>
        <p:spPr>
          <a:xfrm>
            <a:off x="3344383" y="5463067"/>
            <a:ext cx="1181542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Rubbish bin</a:t>
            </a:r>
            <a:endParaRPr/>
          </a:p>
        </p:txBody>
      </p:sp>
      <p:sp>
        <p:nvSpPr>
          <p:cNvPr id="206" name="Google Shape;206;p3"/>
          <p:cNvSpPr txBox="1"/>
          <p:nvPr/>
        </p:nvSpPr>
        <p:spPr>
          <a:xfrm>
            <a:off x="3344384" y="4376415"/>
            <a:ext cx="119084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Room key card</a:t>
            </a:r>
            <a:endParaRPr/>
          </a:p>
        </p:txBody>
      </p:sp>
      <p:sp>
        <p:nvSpPr>
          <p:cNvPr id="207" name="Google Shape;207;p3"/>
          <p:cNvSpPr txBox="1"/>
          <p:nvPr/>
        </p:nvSpPr>
        <p:spPr>
          <a:xfrm>
            <a:off x="1330361" y="5463067"/>
            <a:ext cx="106721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Lift button</a:t>
            </a:r>
            <a:endParaRPr/>
          </a:p>
        </p:txBody>
      </p:sp>
      <p:sp>
        <p:nvSpPr>
          <p:cNvPr id="208" name="Google Shape;208;p3"/>
          <p:cNvSpPr txBox="1"/>
          <p:nvPr/>
        </p:nvSpPr>
        <p:spPr>
          <a:xfrm>
            <a:off x="1330361" y="6024288"/>
            <a:ext cx="1342034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Mobile phone</a:t>
            </a:r>
            <a:endParaRPr/>
          </a:p>
        </p:txBody>
      </p:sp>
      <p:pic>
        <p:nvPicPr>
          <p:cNvPr id="209" name="Google Shape;209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10493" y="4230393"/>
            <a:ext cx="536685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"/>
          <p:cNvSpPr txBox="1"/>
          <p:nvPr/>
        </p:nvSpPr>
        <p:spPr>
          <a:xfrm>
            <a:off x="3344383" y="5946287"/>
            <a:ext cx="121766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Vending machine</a:t>
            </a:r>
            <a:endParaRPr/>
          </a:p>
        </p:txBody>
      </p:sp>
      <p:sp>
        <p:nvSpPr>
          <p:cNvPr id="211" name="Google Shape;211;p3"/>
          <p:cNvSpPr txBox="1"/>
          <p:nvPr/>
        </p:nvSpPr>
        <p:spPr>
          <a:xfrm>
            <a:off x="1330361" y="6572897"/>
            <a:ext cx="1177951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Credit card </a:t>
            </a:r>
            <a:b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machine</a:t>
            </a:r>
            <a:endParaRPr/>
          </a:p>
        </p:txBody>
      </p:sp>
      <p:sp>
        <p:nvSpPr>
          <p:cNvPr id="212" name="Google Shape;212;p3"/>
          <p:cNvSpPr txBox="1"/>
          <p:nvPr/>
        </p:nvSpPr>
        <p:spPr>
          <a:xfrm>
            <a:off x="3344383" y="3250698"/>
            <a:ext cx="582724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Pens</a:t>
            </a:r>
            <a:endParaRPr/>
          </a:p>
        </p:txBody>
      </p:sp>
      <p:pic>
        <p:nvPicPr>
          <p:cNvPr id="213" name="Google Shape;213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87171" y="4247905"/>
            <a:ext cx="506682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867908" y="5377853"/>
            <a:ext cx="518068" cy="54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56853" y="5310175"/>
            <a:ext cx="483395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69122" y="4687788"/>
            <a:ext cx="482423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897099" y="3688409"/>
            <a:ext cx="519712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848361" y="4773305"/>
            <a:ext cx="536685" cy="59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65162" y="315845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761148" y="5844501"/>
            <a:ext cx="576000" cy="58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8019" y="6439390"/>
            <a:ext cx="527687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882821" y="3134069"/>
            <a:ext cx="482423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"/>
          <p:cNvSpPr txBox="1"/>
          <p:nvPr/>
        </p:nvSpPr>
        <p:spPr>
          <a:xfrm>
            <a:off x="3256825" y="6627103"/>
            <a:ext cx="14241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Sneeze guards</a:t>
            </a:r>
            <a:endParaRPr/>
          </a:p>
        </p:txBody>
      </p:sp>
      <p:pic>
        <p:nvPicPr>
          <p:cNvPr id="224" name="Google Shape;224;p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807210" y="6461192"/>
            <a:ext cx="509735" cy="47799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"/>
          <p:cNvSpPr/>
          <p:nvPr/>
        </p:nvSpPr>
        <p:spPr>
          <a:xfrm>
            <a:off x="862704" y="7724809"/>
            <a:ext cx="6477334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 &amp; put on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 the key touchpoints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Dispose of dirty cloths in the laundry bag 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Discard used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"/>
          <p:cNvSpPr txBox="1"/>
          <p:nvPr/>
        </p:nvSpPr>
        <p:spPr>
          <a:xfrm>
            <a:off x="1763485" y="1607682"/>
            <a:ext cx="9274629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THE LUGGAGE ROOM</a:t>
            </a:r>
            <a:endParaRPr b="1" sz="28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"/>
          <p:cNvSpPr/>
          <p:nvPr/>
        </p:nvSpPr>
        <p:spPr>
          <a:xfrm flipH="1" rot="10800000">
            <a:off x="-1" y="2364196"/>
            <a:ext cx="12801600" cy="101366"/>
          </a:xfrm>
          <a:prstGeom prst="rect">
            <a:avLst/>
          </a:prstGeom>
          <a:solidFill>
            <a:srgbClr val="D8672F"/>
          </a:solidFill>
          <a:ln>
            <a:noFill/>
          </a:ln>
        </p:spPr>
        <p:txBody>
          <a:bodyPr anchorCtr="0" anchor="ctr" bIns="44300" lIns="88625" spcFirstLastPara="1" rIns="88625" wrap="square" tIns="4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4"/>
          <p:cNvGrpSpPr/>
          <p:nvPr/>
        </p:nvGrpSpPr>
        <p:grpSpPr>
          <a:xfrm>
            <a:off x="5445604" y="599204"/>
            <a:ext cx="1972491" cy="734156"/>
            <a:chOff x="5068389" y="398410"/>
            <a:chExt cx="2744206" cy="1021387"/>
          </a:xfrm>
        </p:grpSpPr>
        <p:pic>
          <p:nvPicPr>
            <p:cNvPr id="233" name="Google Shape;233;p4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5068389" y="398410"/>
              <a:ext cx="1045029" cy="102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GB_div_diversey_holding_shape_small.eps" id="234" name="Google Shape;234;p4"/>
            <p:cNvPicPr preferRelativeResize="0"/>
            <p:nvPr/>
          </p:nvPicPr>
          <p:blipFill rotWithShape="1">
            <a:blip r:embed="rId4">
              <a:alphaModFix/>
            </a:blip>
            <a:srcRect b="26919" l="21521" r="19199" t="27071"/>
            <a:stretch/>
          </p:blipFill>
          <p:spPr>
            <a:xfrm>
              <a:off x="6640204" y="577161"/>
              <a:ext cx="1172391" cy="6638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5" name="Google Shape;235;p4"/>
            <p:cNvCxnSpPr/>
            <p:nvPr/>
          </p:nvCxnSpPr>
          <p:spPr>
            <a:xfrm>
              <a:off x="6400801" y="647878"/>
              <a:ext cx="0" cy="522449"/>
            </a:xfrm>
            <a:prstGeom prst="straightConnector1">
              <a:avLst/>
            </a:prstGeom>
            <a:noFill/>
            <a:ln cap="flat" cmpd="sng" w="952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6" name="Google Shape;236;p4"/>
          <p:cNvSpPr/>
          <p:nvPr/>
        </p:nvSpPr>
        <p:spPr>
          <a:xfrm>
            <a:off x="375141" y="2775545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KEY TOUCHPOINTS</a:t>
            </a:r>
            <a:endParaRPr/>
          </a:p>
        </p:txBody>
      </p:sp>
      <p:sp>
        <p:nvSpPr>
          <p:cNvPr id="237" name="Google Shape;237;p4"/>
          <p:cNvSpPr/>
          <p:nvPr/>
        </p:nvSpPr>
        <p:spPr>
          <a:xfrm>
            <a:off x="3932066" y="2765114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PRODUCT</a:t>
            </a:r>
            <a:endParaRPr/>
          </a:p>
        </p:txBody>
      </p:sp>
      <p:sp>
        <p:nvSpPr>
          <p:cNvPr id="238" name="Google Shape;238;p4"/>
          <p:cNvSpPr/>
          <p:nvPr/>
        </p:nvSpPr>
        <p:spPr>
          <a:xfrm>
            <a:off x="4530427" y="3345498"/>
            <a:ext cx="2622414" cy="781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Short contact time</a:t>
            </a:r>
            <a:endParaRPr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Char char="›"/>
            </a:pPr>
            <a:r>
              <a:rPr lang="en-US">
                <a:solidFill>
                  <a:srgbClr val="767978"/>
                </a:solidFill>
              </a:rPr>
              <a:t>Correct dosing</a:t>
            </a:r>
            <a:endParaRPr>
              <a:solidFill>
                <a:srgbClr val="767978"/>
              </a:solidFill>
            </a:endParaRPr>
          </a:p>
          <a:p>
            <a:pPr indent="-171450" lvl="0" marL="17145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Effective against  SARS-CoV-2</a:t>
            </a:r>
            <a:endParaRPr/>
          </a:p>
        </p:txBody>
      </p:sp>
      <p:cxnSp>
        <p:nvCxnSpPr>
          <p:cNvPr id="239" name="Google Shape;239;p4"/>
          <p:cNvCxnSpPr/>
          <p:nvPr/>
        </p:nvCxnSpPr>
        <p:spPr>
          <a:xfrm>
            <a:off x="453519" y="3153287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0" name="Google Shape;240;p4"/>
          <p:cNvCxnSpPr/>
          <p:nvPr/>
        </p:nvCxnSpPr>
        <p:spPr>
          <a:xfrm>
            <a:off x="4010444" y="3155115"/>
            <a:ext cx="237729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1" name="Google Shape;241;p4"/>
          <p:cNvSpPr/>
          <p:nvPr/>
        </p:nvSpPr>
        <p:spPr>
          <a:xfrm>
            <a:off x="4010444" y="7339916"/>
            <a:ext cx="269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PROCESS</a:t>
            </a:r>
            <a:endParaRPr/>
          </a:p>
        </p:txBody>
      </p:sp>
      <p:cxnSp>
        <p:nvCxnSpPr>
          <p:cNvPr id="242" name="Google Shape;242;p4"/>
          <p:cNvCxnSpPr/>
          <p:nvPr/>
        </p:nvCxnSpPr>
        <p:spPr>
          <a:xfrm>
            <a:off x="4065622" y="7780426"/>
            <a:ext cx="5409300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3" name="Google Shape;243;p4"/>
          <p:cNvSpPr/>
          <p:nvPr/>
        </p:nvSpPr>
        <p:spPr>
          <a:xfrm>
            <a:off x="3990617" y="7860829"/>
            <a:ext cx="6477300" cy="1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 &amp; put on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 the key touchpoints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Dispose of dirty cloths in the laundry bag 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Discard used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</a:t>
            </a:r>
            <a:endParaRPr/>
          </a:p>
        </p:txBody>
      </p:sp>
      <p:sp>
        <p:nvSpPr>
          <p:cNvPr id="244" name="Google Shape;244;p4"/>
          <p:cNvSpPr/>
          <p:nvPr/>
        </p:nvSpPr>
        <p:spPr>
          <a:xfrm>
            <a:off x="450299" y="9210129"/>
            <a:ext cx="1143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Check PIS, SDS for detailed information http://sds.diversey.com | Use biocides safely. Always read the label and product information before use </a:t>
            </a:r>
            <a:endParaRPr/>
          </a:p>
        </p:txBody>
      </p:sp>
      <p:sp>
        <p:nvSpPr>
          <p:cNvPr id="245" name="Google Shape;245;p4"/>
          <p:cNvSpPr/>
          <p:nvPr/>
        </p:nvSpPr>
        <p:spPr>
          <a:xfrm>
            <a:off x="359878" y="7644478"/>
            <a:ext cx="269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WHEN TO DO IT</a:t>
            </a:r>
            <a:endParaRPr/>
          </a:p>
        </p:txBody>
      </p:sp>
      <p:cxnSp>
        <p:nvCxnSpPr>
          <p:cNvPr id="246" name="Google Shape;246;p4"/>
          <p:cNvCxnSpPr/>
          <p:nvPr/>
        </p:nvCxnSpPr>
        <p:spPr>
          <a:xfrm>
            <a:off x="409150" y="8020749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7" name="Google Shape;247;p4"/>
          <p:cNvSpPr/>
          <p:nvPr/>
        </p:nvSpPr>
        <p:spPr>
          <a:xfrm>
            <a:off x="1210799" y="8146477"/>
            <a:ext cx="2528863" cy="73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Every hour except the counter and trolley - after every guest</a:t>
            </a:r>
            <a:endParaRPr b="1"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p4"/>
          <p:cNvGrpSpPr/>
          <p:nvPr/>
        </p:nvGrpSpPr>
        <p:grpSpPr>
          <a:xfrm>
            <a:off x="397552" y="8170476"/>
            <a:ext cx="658368" cy="670451"/>
            <a:chOff x="4046181" y="5883345"/>
            <a:chExt cx="658368" cy="670451"/>
          </a:xfrm>
        </p:grpSpPr>
        <p:sp>
          <p:nvSpPr>
            <p:cNvPr id="249" name="Google Shape;249;p4"/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0" name="Google Shape;250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1" name="Google Shape;251;p4"/>
          <p:cNvPicPr preferRelativeResize="0"/>
          <p:nvPr/>
        </p:nvPicPr>
        <p:blipFill rotWithShape="1">
          <a:blip r:embed="rId6">
            <a:alphaModFix/>
          </a:blip>
          <a:srcRect b="0" l="0" r="22906" t="0"/>
          <a:stretch/>
        </p:blipFill>
        <p:spPr>
          <a:xfrm>
            <a:off x="6599932" y="2813630"/>
            <a:ext cx="6136548" cy="449103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"/>
          <p:cNvSpPr txBox="1"/>
          <p:nvPr/>
        </p:nvSpPr>
        <p:spPr>
          <a:xfrm>
            <a:off x="946271" y="5811177"/>
            <a:ext cx="151977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Luggage carrier</a:t>
            </a:r>
            <a:endParaRPr/>
          </a:p>
        </p:txBody>
      </p:sp>
      <p:sp>
        <p:nvSpPr>
          <p:cNvPr id="253" name="Google Shape;253;p4"/>
          <p:cNvSpPr txBox="1"/>
          <p:nvPr/>
        </p:nvSpPr>
        <p:spPr>
          <a:xfrm>
            <a:off x="946271" y="4559960"/>
            <a:ext cx="1215397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Door handle</a:t>
            </a:r>
            <a:endParaRPr/>
          </a:p>
        </p:txBody>
      </p:sp>
      <p:sp>
        <p:nvSpPr>
          <p:cNvPr id="254" name="Google Shape;254;p4"/>
          <p:cNvSpPr txBox="1"/>
          <p:nvPr/>
        </p:nvSpPr>
        <p:spPr>
          <a:xfrm>
            <a:off x="946271" y="6456306"/>
            <a:ext cx="715260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Phone</a:t>
            </a:r>
            <a:endParaRPr/>
          </a:p>
        </p:txBody>
      </p:sp>
      <p:sp>
        <p:nvSpPr>
          <p:cNvPr id="255" name="Google Shape;255;p4"/>
          <p:cNvSpPr txBox="1"/>
          <p:nvPr/>
        </p:nvSpPr>
        <p:spPr>
          <a:xfrm>
            <a:off x="946271" y="3972152"/>
            <a:ext cx="592726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Desk</a:t>
            </a:r>
            <a:endParaRPr/>
          </a:p>
        </p:txBody>
      </p:sp>
      <p:sp>
        <p:nvSpPr>
          <p:cNvPr id="256" name="Google Shape;256;p4"/>
          <p:cNvSpPr txBox="1"/>
          <p:nvPr/>
        </p:nvSpPr>
        <p:spPr>
          <a:xfrm>
            <a:off x="946271" y="7058445"/>
            <a:ext cx="836896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Shelves</a:t>
            </a:r>
            <a:endParaRPr/>
          </a:p>
        </p:txBody>
      </p:sp>
      <p:sp>
        <p:nvSpPr>
          <p:cNvPr id="257" name="Google Shape;257;p4"/>
          <p:cNvSpPr txBox="1"/>
          <p:nvPr/>
        </p:nvSpPr>
        <p:spPr>
          <a:xfrm>
            <a:off x="946271" y="3384344"/>
            <a:ext cx="1207382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Counter top</a:t>
            </a:r>
            <a:endParaRPr/>
          </a:p>
        </p:txBody>
      </p:sp>
      <p:pic>
        <p:nvPicPr>
          <p:cNvPr id="258" name="Google Shape;258;p4"/>
          <p:cNvPicPr preferRelativeResize="0"/>
          <p:nvPr/>
        </p:nvPicPr>
        <p:blipFill rotWithShape="1">
          <a:blip r:embed="rId7">
            <a:alphaModFix/>
          </a:blip>
          <a:srcRect b="38151" l="57985" r="36446" t="53419"/>
          <a:stretch/>
        </p:blipFill>
        <p:spPr>
          <a:xfrm>
            <a:off x="336280" y="3194712"/>
            <a:ext cx="604800" cy="70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"/>
          <p:cNvPicPr preferRelativeResize="0"/>
          <p:nvPr/>
        </p:nvPicPr>
        <p:blipFill rotWithShape="1">
          <a:blip r:embed="rId8">
            <a:alphaModFix/>
          </a:blip>
          <a:srcRect b="-109" l="1422" r="77947" t="78895"/>
          <a:stretch/>
        </p:blipFill>
        <p:spPr>
          <a:xfrm>
            <a:off x="377159" y="5059966"/>
            <a:ext cx="695008" cy="6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"/>
          <p:cNvSpPr txBox="1"/>
          <p:nvPr/>
        </p:nvSpPr>
        <p:spPr>
          <a:xfrm>
            <a:off x="946271" y="5002375"/>
            <a:ext cx="2825005" cy="61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Hand contact areas: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Keyboard, printers key board</a:t>
            </a:r>
            <a:endParaRPr/>
          </a:p>
        </p:txBody>
      </p:sp>
      <p:pic>
        <p:nvPicPr>
          <p:cNvPr id="261" name="Google Shape;261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0062" y="4440645"/>
            <a:ext cx="529200" cy="60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8797" y="6899280"/>
            <a:ext cx="511730" cy="58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54467" y="5662966"/>
            <a:ext cx="511730" cy="58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51814" y="6291087"/>
            <a:ext cx="545698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0302" y="3862628"/>
            <a:ext cx="517024" cy="5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"/>
          <p:cNvSpPr/>
          <p:nvPr/>
        </p:nvSpPr>
        <p:spPr>
          <a:xfrm>
            <a:off x="3922317" y="3401541"/>
            <a:ext cx="371713" cy="418385"/>
          </a:xfrm>
          <a:custGeom>
            <a:rect b="b" l="l" r="r" t="t"/>
            <a:pathLst>
              <a:path extrusionOk="0" h="757" w="672">
                <a:moveTo>
                  <a:pt x="0" y="0"/>
                </a:moveTo>
                <a:lnTo>
                  <a:pt x="0" y="0"/>
                </a:lnTo>
                <a:lnTo>
                  <a:pt x="672" y="0"/>
                </a:lnTo>
                <a:lnTo>
                  <a:pt x="672" y="757"/>
                </a:lnTo>
                <a:lnTo>
                  <a:pt x="0" y="757"/>
                </a:lnTo>
                <a:lnTo>
                  <a:pt x="0" y="0"/>
                </a:lnTo>
                <a:close/>
              </a:path>
            </a:pathLst>
          </a:custGeom>
          <a:noFill/>
          <a:ln cap="rnd" cmpd="sng" w="15875">
            <a:solidFill>
              <a:srgbClr val="7679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8000" lIns="96000" spcFirstLastPara="1" rIns="96000" wrap="square" tIns="4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4226018" y="3482144"/>
            <a:ext cx="222701" cy="522067"/>
          </a:xfrm>
          <a:custGeom>
            <a:rect b="b" l="l" r="r" t="t"/>
            <a:pathLst>
              <a:path extrusionOk="0" h="660" w="280">
                <a:moveTo>
                  <a:pt x="200" y="82"/>
                </a:moveTo>
                <a:lnTo>
                  <a:pt x="200" y="82"/>
                </a:lnTo>
                <a:lnTo>
                  <a:pt x="256" y="94"/>
                </a:lnTo>
                <a:cubicBezTo>
                  <a:pt x="261" y="94"/>
                  <a:pt x="264" y="90"/>
                  <a:pt x="262" y="85"/>
                </a:cubicBezTo>
                <a:lnTo>
                  <a:pt x="224" y="13"/>
                </a:lnTo>
                <a:cubicBezTo>
                  <a:pt x="219" y="5"/>
                  <a:pt x="211" y="0"/>
                  <a:pt x="202" y="0"/>
                </a:cubicBezTo>
                <a:lnTo>
                  <a:pt x="28" y="0"/>
                </a:lnTo>
                <a:lnTo>
                  <a:pt x="28" y="48"/>
                </a:lnTo>
                <a:lnTo>
                  <a:pt x="63" y="48"/>
                </a:lnTo>
                <a:lnTo>
                  <a:pt x="63" y="65"/>
                </a:lnTo>
                <a:lnTo>
                  <a:pt x="2" y="164"/>
                </a:lnTo>
                <a:cubicBezTo>
                  <a:pt x="0" y="168"/>
                  <a:pt x="3" y="172"/>
                  <a:pt x="8" y="172"/>
                </a:cubicBezTo>
                <a:cubicBezTo>
                  <a:pt x="10" y="172"/>
                  <a:pt x="12" y="171"/>
                  <a:pt x="13" y="169"/>
                </a:cubicBezTo>
                <a:lnTo>
                  <a:pt x="96" y="65"/>
                </a:lnTo>
                <a:lnTo>
                  <a:pt x="122" y="80"/>
                </a:lnTo>
                <a:lnTo>
                  <a:pt x="125" y="127"/>
                </a:lnTo>
                <a:cubicBezTo>
                  <a:pt x="125" y="128"/>
                  <a:pt x="125" y="130"/>
                  <a:pt x="124" y="131"/>
                </a:cubicBezTo>
                <a:lnTo>
                  <a:pt x="112" y="152"/>
                </a:lnTo>
                <a:cubicBezTo>
                  <a:pt x="111" y="154"/>
                  <a:pt x="111" y="156"/>
                  <a:pt x="112" y="158"/>
                </a:cubicBezTo>
                <a:cubicBezTo>
                  <a:pt x="116" y="166"/>
                  <a:pt x="126" y="247"/>
                  <a:pt x="110" y="270"/>
                </a:cubicBezTo>
                <a:cubicBezTo>
                  <a:pt x="92" y="298"/>
                  <a:pt x="51" y="334"/>
                  <a:pt x="51" y="334"/>
                </a:cubicBezTo>
                <a:cubicBezTo>
                  <a:pt x="51" y="334"/>
                  <a:pt x="32" y="357"/>
                  <a:pt x="28" y="390"/>
                </a:cubicBezTo>
                <a:cubicBezTo>
                  <a:pt x="26" y="411"/>
                  <a:pt x="26" y="558"/>
                  <a:pt x="27" y="607"/>
                </a:cubicBezTo>
                <a:cubicBezTo>
                  <a:pt x="28" y="637"/>
                  <a:pt x="52" y="660"/>
                  <a:pt x="82" y="660"/>
                </a:cubicBezTo>
                <a:lnTo>
                  <a:pt x="226" y="660"/>
                </a:lnTo>
                <a:cubicBezTo>
                  <a:pt x="256" y="660"/>
                  <a:pt x="280" y="636"/>
                  <a:pt x="280" y="606"/>
                </a:cubicBezTo>
                <a:lnTo>
                  <a:pt x="280" y="382"/>
                </a:lnTo>
                <a:cubicBezTo>
                  <a:pt x="280" y="365"/>
                  <a:pt x="278" y="349"/>
                  <a:pt x="273" y="334"/>
                </a:cubicBezTo>
                <a:cubicBezTo>
                  <a:pt x="266" y="310"/>
                  <a:pt x="252" y="268"/>
                  <a:pt x="232" y="214"/>
                </a:cubicBezTo>
                <a:cubicBezTo>
                  <a:pt x="199" y="125"/>
                  <a:pt x="200" y="82"/>
                  <a:pt x="200" y="82"/>
                </a:cubicBezTo>
                <a:lnTo>
                  <a:pt x="200" y="82"/>
                </a:lnTo>
                <a:close/>
              </a:path>
            </a:pathLst>
          </a:custGeom>
          <a:solidFill>
            <a:schemeClr val="lt1"/>
          </a:solidFill>
          <a:ln cap="rnd" cmpd="sng" w="12700">
            <a:solidFill>
              <a:srgbClr val="7679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8000" lIns="96000" spcFirstLastPara="1" rIns="96000" wrap="square" tIns="4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 rot="-1044672">
            <a:off x="4011961" y="4428616"/>
            <a:ext cx="428699" cy="428699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"/>
          <p:cNvSpPr txBox="1"/>
          <p:nvPr/>
        </p:nvSpPr>
        <p:spPr>
          <a:xfrm>
            <a:off x="5150734" y="372704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4686255" y="4421538"/>
            <a:ext cx="2025020" cy="446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1 microfibre cloth* </a:t>
            </a:r>
            <a:endParaRPr/>
          </a:p>
          <a:p>
            <a:pPr indent="0" lvl="0" marL="0" marR="0" rtl="0" algn="l">
              <a:lnSpc>
                <a:spcPct val="825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or disposable cloth</a:t>
            </a:r>
            <a:endParaRPr b="1"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4010444" y="5355667"/>
            <a:ext cx="2376487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rPr>
              <a:t>* Use a different microfibre cloth colour from your current daily cleaning process for the enhanced cleaning </a:t>
            </a:r>
            <a:endParaRPr b="1" sz="1100">
              <a:solidFill>
                <a:srgbClr val="777A7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"/>
          <p:cNvSpPr txBox="1"/>
          <p:nvPr/>
        </p:nvSpPr>
        <p:spPr>
          <a:xfrm>
            <a:off x="1763485" y="1607682"/>
            <a:ext cx="9274629" cy="596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PUBLIC WASHROOMS</a:t>
            </a:r>
            <a:endParaRPr b="1" sz="28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"/>
          <p:cNvSpPr/>
          <p:nvPr/>
        </p:nvSpPr>
        <p:spPr>
          <a:xfrm flipH="1" rot="10800000">
            <a:off x="-1" y="2364196"/>
            <a:ext cx="12801600" cy="101366"/>
          </a:xfrm>
          <a:prstGeom prst="rect">
            <a:avLst/>
          </a:prstGeom>
          <a:solidFill>
            <a:srgbClr val="D8672F"/>
          </a:solidFill>
          <a:ln>
            <a:noFill/>
          </a:ln>
        </p:spPr>
        <p:txBody>
          <a:bodyPr anchorCtr="0" anchor="ctr" bIns="44300" lIns="88625" spcFirstLastPara="1" rIns="88625" wrap="square" tIns="4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p5"/>
          <p:cNvGrpSpPr/>
          <p:nvPr/>
        </p:nvGrpSpPr>
        <p:grpSpPr>
          <a:xfrm>
            <a:off x="5445604" y="599204"/>
            <a:ext cx="1972491" cy="734156"/>
            <a:chOff x="5068389" y="398410"/>
            <a:chExt cx="2744206" cy="1021387"/>
          </a:xfrm>
        </p:grpSpPr>
        <p:pic>
          <p:nvPicPr>
            <p:cNvPr id="280" name="Google Shape;280;p5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5068389" y="398410"/>
              <a:ext cx="1045029" cy="102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GB_div_diversey_holding_shape_small.eps" id="281" name="Google Shape;281;p5"/>
            <p:cNvPicPr preferRelativeResize="0"/>
            <p:nvPr/>
          </p:nvPicPr>
          <p:blipFill rotWithShape="1">
            <a:blip r:embed="rId4">
              <a:alphaModFix/>
            </a:blip>
            <a:srcRect b="26919" l="21521" r="19199" t="27071"/>
            <a:stretch/>
          </p:blipFill>
          <p:spPr>
            <a:xfrm>
              <a:off x="6640204" y="577161"/>
              <a:ext cx="1172391" cy="6638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2" name="Google Shape;282;p5"/>
            <p:cNvCxnSpPr/>
            <p:nvPr/>
          </p:nvCxnSpPr>
          <p:spPr>
            <a:xfrm>
              <a:off x="6400801" y="647878"/>
              <a:ext cx="0" cy="522449"/>
            </a:xfrm>
            <a:prstGeom prst="straightConnector1">
              <a:avLst/>
            </a:prstGeom>
            <a:noFill/>
            <a:ln cap="flat" cmpd="sng" w="952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3" name="Google Shape;283;p5"/>
          <p:cNvSpPr/>
          <p:nvPr/>
        </p:nvSpPr>
        <p:spPr>
          <a:xfrm>
            <a:off x="527540" y="2775545"/>
            <a:ext cx="34898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KEY TOUCHPOINTS</a:t>
            </a:r>
            <a:endParaRPr/>
          </a:p>
        </p:txBody>
      </p:sp>
      <p:sp>
        <p:nvSpPr>
          <p:cNvPr id="284" name="Google Shape;284;p5"/>
          <p:cNvSpPr/>
          <p:nvPr/>
        </p:nvSpPr>
        <p:spPr>
          <a:xfrm>
            <a:off x="3932066" y="2765114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PRODUCT</a:t>
            </a:r>
            <a:endParaRPr/>
          </a:p>
        </p:txBody>
      </p:sp>
      <p:sp>
        <p:nvSpPr>
          <p:cNvPr id="285" name="Google Shape;285;p5"/>
          <p:cNvSpPr/>
          <p:nvPr/>
        </p:nvSpPr>
        <p:spPr>
          <a:xfrm>
            <a:off x="4530425" y="3345500"/>
            <a:ext cx="30864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Short contact time</a:t>
            </a:r>
            <a:endParaRPr>
              <a:solidFill>
                <a:srgbClr val="767978"/>
              </a:solidFill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lang="en-US">
                <a:solidFill>
                  <a:srgbClr val="767978"/>
                </a:solidFill>
              </a:rPr>
              <a:t>Correct dosing</a:t>
            </a:r>
            <a:endParaRPr>
              <a:solidFill>
                <a:srgbClr val="767978"/>
              </a:solidFill>
            </a:endParaRPr>
          </a:p>
          <a:p>
            <a:pPr indent="-171450" lvl="0" marL="17145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Effective against  SARS-CoV-2</a:t>
            </a:r>
            <a:endParaRPr/>
          </a:p>
        </p:txBody>
      </p:sp>
      <p:cxnSp>
        <p:nvCxnSpPr>
          <p:cNvPr id="286" name="Google Shape;286;p5"/>
          <p:cNvCxnSpPr/>
          <p:nvPr/>
        </p:nvCxnSpPr>
        <p:spPr>
          <a:xfrm>
            <a:off x="605918" y="3153287"/>
            <a:ext cx="2623591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5"/>
          <p:cNvCxnSpPr/>
          <p:nvPr/>
        </p:nvCxnSpPr>
        <p:spPr>
          <a:xfrm>
            <a:off x="4010444" y="3155115"/>
            <a:ext cx="237729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8" name="Google Shape;288;p5"/>
          <p:cNvSpPr/>
          <p:nvPr/>
        </p:nvSpPr>
        <p:spPr>
          <a:xfrm>
            <a:off x="3922625" y="7457646"/>
            <a:ext cx="34898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PROCESS</a:t>
            </a:r>
            <a:endParaRPr/>
          </a:p>
        </p:txBody>
      </p:sp>
      <p:cxnSp>
        <p:nvCxnSpPr>
          <p:cNvPr id="289" name="Google Shape;289;p5"/>
          <p:cNvCxnSpPr/>
          <p:nvPr/>
        </p:nvCxnSpPr>
        <p:spPr>
          <a:xfrm>
            <a:off x="4083064" y="7847647"/>
            <a:ext cx="540930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0" name="Google Shape;290;p5"/>
          <p:cNvSpPr/>
          <p:nvPr/>
        </p:nvSpPr>
        <p:spPr>
          <a:xfrm>
            <a:off x="4008059" y="7928050"/>
            <a:ext cx="6477334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 &amp; put on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 the key touchpoints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Dispose of dirty cloths in the laundry bag 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Discard used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</a:t>
            </a:r>
            <a:endParaRPr/>
          </a:p>
        </p:txBody>
      </p:sp>
      <p:sp>
        <p:nvSpPr>
          <p:cNvPr id="291" name="Google Shape;291;p5"/>
          <p:cNvSpPr/>
          <p:nvPr/>
        </p:nvSpPr>
        <p:spPr>
          <a:xfrm>
            <a:off x="771524" y="9324204"/>
            <a:ext cx="1143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Check PIS, SDS for detailed information http://sds.diversey.com | Use biocides safely. Always read the label and product information before use </a:t>
            </a:r>
            <a:endParaRPr/>
          </a:p>
        </p:txBody>
      </p:sp>
      <p:sp>
        <p:nvSpPr>
          <p:cNvPr id="292" name="Google Shape;292;p5"/>
          <p:cNvSpPr/>
          <p:nvPr/>
        </p:nvSpPr>
        <p:spPr>
          <a:xfrm>
            <a:off x="571436" y="7451493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WHEN TO DO IT</a:t>
            </a:r>
            <a:endParaRPr/>
          </a:p>
        </p:txBody>
      </p:sp>
      <p:cxnSp>
        <p:nvCxnSpPr>
          <p:cNvPr id="293" name="Google Shape;293;p5"/>
          <p:cNvCxnSpPr/>
          <p:nvPr/>
        </p:nvCxnSpPr>
        <p:spPr>
          <a:xfrm>
            <a:off x="670106" y="7838729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4" name="Google Shape;294;p5"/>
          <p:cNvSpPr/>
          <p:nvPr/>
        </p:nvSpPr>
        <p:spPr>
          <a:xfrm>
            <a:off x="1467450" y="7906456"/>
            <a:ext cx="1919009" cy="73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Every hour</a:t>
            </a:r>
            <a:endParaRPr b="1"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p5"/>
          <p:cNvGrpSpPr/>
          <p:nvPr/>
        </p:nvGrpSpPr>
        <p:grpSpPr>
          <a:xfrm>
            <a:off x="704748" y="7920500"/>
            <a:ext cx="658368" cy="670451"/>
            <a:chOff x="4046181" y="5883345"/>
            <a:chExt cx="658368" cy="670451"/>
          </a:xfrm>
        </p:grpSpPr>
        <p:sp>
          <p:nvSpPr>
            <p:cNvPr id="296" name="Google Shape;296;p5"/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7" name="Google Shape;297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8" name="Google Shape;298;p5"/>
          <p:cNvSpPr txBox="1"/>
          <p:nvPr/>
        </p:nvSpPr>
        <p:spPr>
          <a:xfrm>
            <a:off x="5150734" y="372704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5"/>
          <p:cNvGrpSpPr/>
          <p:nvPr/>
        </p:nvGrpSpPr>
        <p:grpSpPr>
          <a:xfrm>
            <a:off x="7412460" y="2867551"/>
            <a:ext cx="4874140" cy="4316784"/>
            <a:chOff x="3220735" y="2153680"/>
            <a:chExt cx="5786703" cy="4165574"/>
          </a:xfrm>
        </p:grpSpPr>
        <p:pic>
          <p:nvPicPr>
            <p:cNvPr id="300" name="Google Shape;300;p5"/>
            <p:cNvPicPr preferRelativeResize="0"/>
            <p:nvPr/>
          </p:nvPicPr>
          <p:blipFill rotWithShape="1">
            <a:blip r:embed="rId6">
              <a:alphaModFix/>
            </a:blip>
            <a:srcRect b="4940" l="5822" r="0" t="0"/>
            <a:stretch/>
          </p:blipFill>
          <p:spPr>
            <a:xfrm>
              <a:off x="3220735" y="2153680"/>
              <a:ext cx="5786703" cy="4165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5"/>
            <p:cNvSpPr/>
            <p:nvPr/>
          </p:nvSpPr>
          <p:spPr>
            <a:xfrm>
              <a:off x="3657600" y="3855720"/>
              <a:ext cx="274320" cy="190500"/>
            </a:xfrm>
            <a:custGeom>
              <a:rect b="b" l="l" r="r" t="t"/>
              <a:pathLst>
                <a:path extrusionOk="0" h="190500" w="274320">
                  <a:moveTo>
                    <a:pt x="129540" y="0"/>
                  </a:moveTo>
                  <a:lnTo>
                    <a:pt x="274320" y="99060"/>
                  </a:lnTo>
                  <a:lnTo>
                    <a:pt x="129540" y="190500"/>
                  </a:lnTo>
                  <a:lnTo>
                    <a:pt x="0" y="114300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FF0000"/>
            </a:solidFill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649980" y="3962400"/>
              <a:ext cx="281940" cy="434340"/>
            </a:xfrm>
            <a:custGeom>
              <a:rect b="b" l="l" r="r" t="t"/>
              <a:pathLst>
                <a:path extrusionOk="0" h="434340" w="281940">
                  <a:moveTo>
                    <a:pt x="274320" y="15240"/>
                  </a:moveTo>
                  <a:lnTo>
                    <a:pt x="281940" y="373380"/>
                  </a:lnTo>
                  <a:lnTo>
                    <a:pt x="144780" y="434340"/>
                  </a:lnTo>
                  <a:lnTo>
                    <a:pt x="0" y="350520"/>
                  </a:lnTo>
                  <a:lnTo>
                    <a:pt x="0" y="0"/>
                  </a:lnTo>
                  <a:lnTo>
                    <a:pt x="137160" y="114300"/>
                  </a:lnTo>
                  <a:lnTo>
                    <a:pt x="274320" y="152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8298180" y="4381500"/>
              <a:ext cx="228600" cy="350520"/>
            </a:xfrm>
            <a:custGeom>
              <a:rect b="b" l="l" r="r" t="t"/>
              <a:pathLst>
                <a:path extrusionOk="0" h="350520" w="228600">
                  <a:moveTo>
                    <a:pt x="228600" y="30480"/>
                  </a:moveTo>
                  <a:lnTo>
                    <a:pt x="228600" y="320040"/>
                  </a:lnTo>
                  <a:lnTo>
                    <a:pt x="114300" y="350520"/>
                  </a:lnTo>
                  <a:lnTo>
                    <a:pt x="0" y="304800"/>
                  </a:lnTo>
                  <a:lnTo>
                    <a:pt x="0" y="0"/>
                  </a:lnTo>
                  <a:lnTo>
                    <a:pt x="106680" y="83820"/>
                  </a:lnTo>
                  <a:lnTo>
                    <a:pt x="228600" y="3048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8313420" y="4282440"/>
              <a:ext cx="198120" cy="160020"/>
            </a:xfrm>
            <a:custGeom>
              <a:rect b="b" l="l" r="r" t="t"/>
              <a:pathLst>
                <a:path extrusionOk="0" h="160020" w="198120">
                  <a:moveTo>
                    <a:pt x="106680" y="0"/>
                  </a:moveTo>
                  <a:lnTo>
                    <a:pt x="198120" y="99060"/>
                  </a:lnTo>
                  <a:lnTo>
                    <a:pt x="91440" y="160020"/>
                  </a:lnTo>
                  <a:lnTo>
                    <a:pt x="0" y="91440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3471863" y="3548063"/>
              <a:ext cx="157162" cy="309562"/>
            </a:xfrm>
            <a:custGeom>
              <a:rect b="b" l="l" r="r" t="t"/>
              <a:pathLst>
                <a:path extrusionOk="0" h="309562" w="157162">
                  <a:moveTo>
                    <a:pt x="152400" y="0"/>
                  </a:moveTo>
                  <a:cubicBezTo>
                    <a:pt x="153987" y="87312"/>
                    <a:pt x="155575" y="174625"/>
                    <a:pt x="157162" y="261937"/>
                  </a:cubicBezTo>
                  <a:lnTo>
                    <a:pt x="4762" y="309562"/>
                  </a:lnTo>
                  <a:cubicBezTo>
                    <a:pt x="3175" y="233362"/>
                    <a:pt x="1587" y="157162"/>
                    <a:pt x="0" y="80962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3395663" y="3486150"/>
              <a:ext cx="228600" cy="395288"/>
            </a:xfrm>
            <a:custGeom>
              <a:rect b="b" l="l" r="r" t="t"/>
              <a:pathLst>
                <a:path extrusionOk="0" h="395288" w="228600">
                  <a:moveTo>
                    <a:pt x="0" y="100013"/>
                  </a:moveTo>
                  <a:lnTo>
                    <a:pt x="4762" y="280988"/>
                  </a:lnTo>
                  <a:lnTo>
                    <a:pt x="47625" y="333375"/>
                  </a:lnTo>
                  <a:lnTo>
                    <a:pt x="19050" y="371475"/>
                  </a:lnTo>
                  <a:lnTo>
                    <a:pt x="80962" y="395288"/>
                  </a:lnTo>
                  <a:lnTo>
                    <a:pt x="80962" y="138113"/>
                  </a:lnTo>
                  <a:lnTo>
                    <a:pt x="228600" y="66675"/>
                  </a:lnTo>
                  <a:lnTo>
                    <a:pt x="176212" y="0"/>
                  </a:lnTo>
                  <a:lnTo>
                    <a:pt x="142875" y="0"/>
                  </a:lnTo>
                  <a:lnTo>
                    <a:pt x="0" y="1000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7" name="Google Shape;30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1678" y="6548705"/>
            <a:ext cx="864659" cy="7379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5"/>
          <p:cNvGrpSpPr/>
          <p:nvPr/>
        </p:nvGrpSpPr>
        <p:grpSpPr>
          <a:xfrm>
            <a:off x="531836" y="3247883"/>
            <a:ext cx="3504069" cy="3795291"/>
            <a:chOff x="918696" y="3400282"/>
            <a:chExt cx="2703534" cy="3795291"/>
          </a:xfrm>
        </p:grpSpPr>
        <p:sp>
          <p:nvSpPr>
            <p:cNvPr id="309" name="Google Shape;309;p5"/>
            <p:cNvSpPr txBox="1"/>
            <p:nvPr/>
          </p:nvSpPr>
          <p:spPr>
            <a:xfrm>
              <a:off x="1500537" y="3548061"/>
              <a:ext cx="1005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Door handles</a:t>
              </a:r>
              <a:endParaRPr/>
            </a:p>
          </p:txBody>
        </p:sp>
        <p:sp>
          <p:nvSpPr>
            <p:cNvPr id="310" name="Google Shape;310;p5"/>
            <p:cNvSpPr txBox="1"/>
            <p:nvPr/>
          </p:nvSpPr>
          <p:spPr>
            <a:xfrm>
              <a:off x="1500537" y="6348704"/>
              <a:ext cx="9116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Rubbish bin</a:t>
              </a:r>
              <a:endParaRPr/>
            </a:p>
          </p:txBody>
        </p:sp>
        <p:sp>
          <p:nvSpPr>
            <p:cNvPr id="311" name="Google Shape;311;p5"/>
            <p:cNvSpPr txBox="1"/>
            <p:nvPr/>
          </p:nvSpPr>
          <p:spPr>
            <a:xfrm>
              <a:off x="1491492" y="6887796"/>
              <a:ext cx="8365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Water taps</a:t>
              </a:r>
              <a:endParaRPr/>
            </a:p>
          </p:txBody>
        </p:sp>
        <p:sp>
          <p:nvSpPr>
            <p:cNvPr id="312" name="Google Shape;312;p5"/>
            <p:cNvSpPr txBox="1"/>
            <p:nvPr/>
          </p:nvSpPr>
          <p:spPr>
            <a:xfrm>
              <a:off x="1500537" y="5714622"/>
              <a:ext cx="182222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Toilet seat, flush, splash wall</a:t>
              </a:r>
              <a:endParaRPr/>
            </a:p>
          </p:txBody>
        </p:sp>
        <p:sp>
          <p:nvSpPr>
            <p:cNvPr id="313" name="Google Shape;313;p5"/>
            <p:cNvSpPr txBox="1"/>
            <p:nvPr/>
          </p:nvSpPr>
          <p:spPr>
            <a:xfrm>
              <a:off x="1500537" y="4009859"/>
              <a:ext cx="137980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Hand contact area: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Paper dispenser</a:t>
              </a:r>
              <a:endParaRPr/>
            </a:p>
          </p:txBody>
        </p:sp>
        <p:pic>
          <p:nvPicPr>
            <p:cNvPr id="314" name="Google Shape;314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16127" y="3400282"/>
              <a:ext cx="511730" cy="581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74161" y="6214598"/>
              <a:ext cx="567000" cy="59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83922" y="3930117"/>
              <a:ext cx="604800" cy="6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96423" y="4583326"/>
              <a:ext cx="522477" cy="49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18696" y="5548302"/>
              <a:ext cx="649271" cy="71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5"/>
            <p:cNvSpPr txBox="1"/>
            <p:nvPr/>
          </p:nvSpPr>
          <p:spPr>
            <a:xfrm>
              <a:off x="1500537" y="5163273"/>
              <a:ext cx="7317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Switches</a:t>
              </a:r>
              <a:endParaRPr/>
            </a:p>
          </p:txBody>
        </p:sp>
        <p:pic>
          <p:nvPicPr>
            <p:cNvPr id="320" name="Google Shape;320;p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04147" y="5094475"/>
              <a:ext cx="507028" cy="491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5"/>
            <p:cNvSpPr txBox="1"/>
            <p:nvPr/>
          </p:nvSpPr>
          <p:spPr>
            <a:xfrm>
              <a:off x="1514866" y="4584365"/>
              <a:ext cx="21073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Soap dispensers (loaded, in good order, clean)</a:t>
              </a:r>
              <a:endParaRPr/>
            </a:p>
          </p:txBody>
        </p:sp>
      </p:grpSp>
      <p:sp>
        <p:nvSpPr>
          <p:cNvPr id="322" name="Google Shape;322;p5"/>
          <p:cNvSpPr/>
          <p:nvPr/>
        </p:nvSpPr>
        <p:spPr>
          <a:xfrm>
            <a:off x="8079613" y="5948054"/>
            <a:ext cx="480060" cy="248365"/>
          </a:xfrm>
          <a:prstGeom prst="rect">
            <a:avLst/>
          </a:prstGeom>
          <a:noFill/>
          <a:ln>
            <a:noFill/>
          </a:ln>
        </p:spPr>
        <p:txBody>
          <a:bodyPr anchorCtr="0" anchor="t" bIns="48000" lIns="96000" spcFirstLastPara="1" rIns="96000" wrap="square" tIns="4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" name="Google Shape;323;p5"/>
          <p:cNvGrpSpPr/>
          <p:nvPr/>
        </p:nvGrpSpPr>
        <p:grpSpPr>
          <a:xfrm>
            <a:off x="3955938" y="3302021"/>
            <a:ext cx="569740" cy="781026"/>
            <a:chOff x="6778698" y="5813279"/>
            <a:chExt cx="569740" cy="781026"/>
          </a:xfrm>
        </p:grpSpPr>
        <p:sp>
          <p:nvSpPr>
            <p:cNvPr id="324" name="Google Shape;324;p5"/>
            <p:cNvSpPr/>
            <p:nvPr/>
          </p:nvSpPr>
          <p:spPr>
            <a:xfrm>
              <a:off x="6778698" y="5813279"/>
              <a:ext cx="458390" cy="701754"/>
            </a:xfrm>
            <a:custGeom>
              <a:rect b="b" l="l" r="r" t="t"/>
              <a:pathLst>
                <a:path extrusionOk="0" h="1268" w="828">
                  <a:moveTo>
                    <a:pt x="11" y="150"/>
                  </a:moveTo>
                  <a:lnTo>
                    <a:pt x="11" y="150"/>
                  </a:lnTo>
                  <a:lnTo>
                    <a:pt x="0" y="301"/>
                  </a:lnTo>
                  <a:lnTo>
                    <a:pt x="0" y="1078"/>
                  </a:lnTo>
                  <a:cubicBezTo>
                    <a:pt x="0" y="1095"/>
                    <a:pt x="3" y="1111"/>
                    <a:pt x="7" y="1128"/>
                  </a:cubicBezTo>
                  <a:lnTo>
                    <a:pt x="26" y="1203"/>
                  </a:lnTo>
                  <a:cubicBezTo>
                    <a:pt x="36" y="1241"/>
                    <a:pt x="71" y="1268"/>
                    <a:pt x="110" y="1268"/>
                  </a:cubicBezTo>
                  <a:lnTo>
                    <a:pt x="712" y="1268"/>
                  </a:lnTo>
                  <a:cubicBezTo>
                    <a:pt x="751" y="1268"/>
                    <a:pt x="785" y="1242"/>
                    <a:pt x="796" y="1206"/>
                  </a:cubicBezTo>
                  <a:lnTo>
                    <a:pt x="819" y="1126"/>
                  </a:lnTo>
                  <a:cubicBezTo>
                    <a:pt x="825" y="1107"/>
                    <a:pt x="828" y="1088"/>
                    <a:pt x="828" y="1069"/>
                  </a:cubicBezTo>
                  <a:lnTo>
                    <a:pt x="828" y="315"/>
                  </a:lnTo>
                  <a:cubicBezTo>
                    <a:pt x="828" y="306"/>
                    <a:pt x="827" y="297"/>
                    <a:pt x="825" y="288"/>
                  </a:cubicBezTo>
                  <a:lnTo>
                    <a:pt x="802" y="177"/>
                  </a:lnTo>
                  <a:cubicBezTo>
                    <a:pt x="800" y="165"/>
                    <a:pt x="796" y="154"/>
                    <a:pt x="790" y="143"/>
                  </a:cubicBezTo>
                  <a:lnTo>
                    <a:pt x="743" y="52"/>
                  </a:lnTo>
                  <a:cubicBezTo>
                    <a:pt x="730" y="26"/>
                    <a:pt x="703" y="10"/>
                    <a:pt x="674" y="10"/>
                  </a:cubicBezTo>
                  <a:lnTo>
                    <a:pt x="360" y="10"/>
                  </a:lnTo>
                  <a:cubicBezTo>
                    <a:pt x="333" y="10"/>
                    <a:pt x="308" y="24"/>
                    <a:pt x="294" y="47"/>
                  </a:cubicBezTo>
                  <a:lnTo>
                    <a:pt x="256" y="106"/>
                  </a:lnTo>
                  <a:cubicBezTo>
                    <a:pt x="253" y="112"/>
                    <a:pt x="245" y="111"/>
                    <a:pt x="242" y="105"/>
                  </a:cubicBezTo>
                  <a:lnTo>
                    <a:pt x="215" y="53"/>
                  </a:lnTo>
                  <a:lnTo>
                    <a:pt x="215" y="0"/>
                  </a:lnTo>
                  <a:lnTo>
                    <a:pt x="43" y="0"/>
                  </a:lnTo>
                  <a:lnTo>
                    <a:pt x="43" y="41"/>
                  </a:lnTo>
                  <a:cubicBezTo>
                    <a:pt x="43" y="51"/>
                    <a:pt x="41" y="60"/>
                    <a:pt x="38" y="69"/>
                  </a:cubicBezTo>
                  <a:lnTo>
                    <a:pt x="21" y="110"/>
                  </a:lnTo>
                  <a:cubicBezTo>
                    <a:pt x="16" y="123"/>
                    <a:pt x="12" y="136"/>
                    <a:pt x="11" y="150"/>
                  </a:cubicBezTo>
                  <a:lnTo>
                    <a:pt x="11" y="150"/>
                  </a:lnTo>
                  <a:close/>
                </a:path>
              </a:pathLst>
            </a:custGeom>
            <a:noFill/>
            <a:ln cap="rnd" cmpd="sng" w="15875">
              <a:solidFill>
                <a:srgbClr val="7679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000" lIns="96000" spcFirstLastPara="1" rIns="96000" wrap="square" tIns="4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6982056" y="5844948"/>
              <a:ext cx="171688" cy="60008"/>
            </a:xfrm>
            <a:custGeom>
              <a:rect b="b" l="l" r="r" t="t"/>
              <a:pathLst>
                <a:path extrusionOk="0" h="109" w="312">
                  <a:moveTo>
                    <a:pt x="257" y="109"/>
                  </a:moveTo>
                  <a:lnTo>
                    <a:pt x="257" y="109"/>
                  </a:lnTo>
                  <a:lnTo>
                    <a:pt x="54" y="109"/>
                  </a:lnTo>
                  <a:cubicBezTo>
                    <a:pt x="24" y="109"/>
                    <a:pt x="0" y="85"/>
                    <a:pt x="0" y="55"/>
                  </a:cubicBezTo>
                  <a:lnTo>
                    <a:pt x="0" y="55"/>
                  </a:lnTo>
                  <a:cubicBezTo>
                    <a:pt x="0" y="25"/>
                    <a:pt x="24" y="0"/>
                    <a:pt x="54" y="0"/>
                  </a:cubicBezTo>
                  <a:lnTo>
                    <a:pt x="257" y="0"/>
                  </a:lnTo>
                  <a:cubicBezTo>
                    <a:pt x="287" y="0"/>
                    <a:pt x="312" y="25"/>
                    <a:pt x="312" y="55"/>
                  </a:cubicBezTo>
                  <a:lnTo>
                    <a:pt x="312" y="55"/>
                  </a:lnTo>
                  <a:cubicBezTo>
                    <a:pt x="312" y="85"/>
                    <a:pt x="287" y="109"/>
                    <a:pt x="257" y="109"/>
                  </a:cubicBezTo>
                  <a:lnTo>
                    <a:pt x="257" y="109"/>
                  </a:lnTo>
                  <a:close/>
                </a:path>
              </a:pathLst>
            </a:custGeom>
            <a:noFill/>
            <a:ln cap="rnd" cmpd="sng" w="15875">
              <a:solidFill>
                <a:srgbClr val="7679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000" lIns="96000" spcFirstLastPara="1" rIns="96000" wrap="square" tIns="4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6822036" y="5991634"/>
              <a:ext cx="371713" cy="418385"/>
            </a:xfrm>
            <a:custGeom>
              <a:rect b="b" l="l" r="r" t="t"/>
              <a:pathLst>
                <a:path extrusionOk="0" h="757" w="672">
                  <a:moveTo>
                    <a:pt x="0" y="0"/>
                  </a:moveTo>
                  <a:lnTo>
                    <a:pt x="0" y="0"/>
                  </a:lnTo>
                  <a:lnTo>
                    <a:pt x="672" y="0"/>
                  </a:lnTo>
                  <a:lnTo>
                    <a:pt x="672" y="757"/>
                  </a:lnTo>
                  <a:lnTo>
                    <a:pt x="0" y="75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5875">
              <a:solidFill>
                <a:srgbClr val="7679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000" lIns="96000" spcFirstLastPara="1" rIns="96000" wrap="square" tIns="4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7" name="Google Shape;327;p5"/>
            <p:cNvGrpSpPr/>
            <p:nvPr/>
          </p:nvGrpSpPr>
          <p:grpSpPr>
            <a:xfrm>
              <a:off x="7125737" y="6072238"/>
              <a:ext cx="222701" cy="522067"/>
              <a:chOff x="2213604" y="2419742"/>
              <a:chExt cx="96838" cy="227013"/>
            </a:xfrm>
          </p:grpSpPr>
          <p:sp>
            <p:nvSpPr>
              <p:cNvPr id="328" name="Google Shape;328;p5"/>
              <p:cNvSpPr/>
              <p:nvPr/>
            </p:nvSpPr>
            <p:spPr>
              <a:xfrm>
                <a:off x="2213604" y="2419742"/>
                <a:ext cx="96838" cy="227013"/>
              </a:xfrm>
              <a:custGeom>
                <a:rect b="b" l="l" r="r" t="t"/>
                <a:pathLst>
                  <a:path extrusionOk="0" h="660" w="280">
                    <a:moveTo>
                      <a:pt x="200" y="82"/>
                    </a:moveTo>
                    <a:lnTo>
                      <a:pt x="200" y="82"/>
                    </a:lnTo>
                    <a:lnTo>
                      <a:pt x="256" y="94"/>
                    </a:lnTo>
                    <a:cubicBezTo>
                      <a:pt x="261" y="94"/>
                      <a:pt x="264" y="90"/>
                      <a:pt x="262" y="85"/>
                    </a:cubicBezTo>
                    <a:lnTo>
                      <a:pt x="224" y="13"/>
                    </a:lnTo>
                    <a:cubicBezTo>
                      <a:pt x="219" y="5"/>
                      <a:pt x="211" y="0"/>
                      <a:pt x="202" y="0"/>
                    </a:cubicBezTo>
                    <a:lnTo>
                      <a:pt x="28" y="0"/>
                    </a:lnTo>
                    <a:lnTo>
                      <a:pt x="28" y="48"/>
                    </a:lnTo>
                    <a:lnTo>
                      <a:pt x="63" y="48"/>
                    </a:lnTo>
                    <a:lnTo>
                      <a:pt x="63" y="65"/>
                    </a:lnTo>
                    <a:lnTo>
                      <a:pt x="2" y="164"/>
                    </a:lnTo>
                    <a:cubicBezTo>
                      <a:pt x="0" y="168"/>
                      <a:pt x="3" y="172"/>
                      <a:pt x="8" y="172"/>
                    </a:cubicBezTo>
                    <a:cubicBezTo>
                      <a:pt x="10" y="172"/>
                      <a:pt x="12" y="171"/>
                      <a:pt x="13" y="169"/>
                    </a:cubicBezTo>
                    <a:lnTo>
                      <a:pt x="96" y="65"/>
                    </a:lnTo>
                    <a:lnTo>
                      <a:pt x="122" y="80"/>
                    </a:lnTo>
                    <a:lnTo>
                      <a:pt x="125" y="127"/>
                    </a:lnTo>
                    <a:cubicBezTo>
                      <a:pt x="125" y="128"/>
                      <a:pt x="125" y="130"/>
                      <a:pt x="124" y="131"/>
                    </a:cubicBezTo>
                    <a:lnTo>
                      <a:pt x="112" y="152"/>
                    </a:lnTo>
                    <a:cubicBezTo>
                      <a:pt x="111" y="154"/>
                      <a:pt x="111" y="156"/>
                      <a:pt x="112" y="158"/>
                    </a:cubicBezTo>
                    <a:cubicBezTo>
                      <a:pt x="116" y="166"/>
                      <a:pt x="126" y="247"/>
                      <a:pt x="110" y="270"/>
                    </a:cubicBezTo>
                    <a:cubicBezTo>
                      <a:pt x="92" y="298"/>
                      <a:pt x="51" y="334"/>
                      <a:pt x="51" y="334"/>
                    </a:cubicBezTo>
                    <a:cubicBezTo>
                      <a:pt x="51" y="334"/>
                      <a:pt x="32" y="357"/>
                      <a:pt x="28" y="390"/>
                    </a:cubicBezTo>
                    <a:cubicBezTo>
                      <a:pt x="26" y="411"/>
                      <a:pt x="26" y="558"/>
                      <a:pt x="27" y="607"/>
                    </a:cubicBezTo>
                    <a:cubicBezTo>
                      <a:pt x="28" y="637"/>
                      <a:pt x="52" y="660"/>
                      <a:pt x="82" y="660"/>
                    </a:cubicBezTo>
                    <a:lnTo>
                      <a:pt x="226" y="660"/>
                    </a:lnTo>
                    <a:cubicBezTo>
                      <a:pt x="256" y="660"/>
                      <a:pt x="280" y="636"/>
                      <a:pt x="280" y="606"/>
                    </a:cubicBezTo>
                    <a:lnTo>
                      <a:pt x="280" y="382"/>
                    </a:lnTo>
                    <a:cubicBezTo>
                      <a:pt x="280" y="365"/>
                      <a:pt x="278" y="349"/>
                      <a:pt x="273" y="334"/>
                    </a:cubicBezTo>
                    <a:cubicBezTo>
                      <a:pt x="266" y="310"/>
                      <a:pt x="252" y="268"/>
                      <a:pt x="232" y="214"/>
                    </a:cubicBezTo>
                    <a:cubicBezTo>
                      <a:pt x="199" y="125"/>
                      <a:pt x="200" y="82"/>
                      <a:pt x="200" y="82"/>
                    </a:cubicBezTo>
                    <a:lnTo>
                      <a:pt x="200" y="82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12700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5"/>
              <p:cNvSpPr/>
              <p:nvPr/>
            </p:nvSpPr>
            <p:spPr>
              <a:xfrm>
                <a:off x="2234242" y="2537217"/>
                <a:ext cx="63500" cy="87313"/>
              </a:xfrm>
              <a:custGeom>
                <a:rect b="b" l="l" r="r" t="t"/>
                <a:pathLst>
                  <a:path extrusionOk="0" h="259" w="182">
                    <a:moveTo>
                      <a:pt x="117" y="0"/>
                    </a:moveTo>
                    <a:lnTo>
                      <a:pt x="117" y="0"/>
                    </a:lnTo>
                    <a:lnTo>
                      <a:pt x="152" y="0"/>
                    </a:lnTo>
                    <a:cubicBezTo>
                      <a:pt x="169" y="0"/>
                      <a:pt x="182" y="14"/>
                      <a:pt x="182" y="30"/>
                    </a:cubicBezTo>
                    <a:lnTo>
                      <a:pt x="182" y="227"/>
                    </a:lnTo>
                    <a:cubicBezTo>
                      <a:pt x="182" y="245"/>
                      <a:pt x="168" y="259"/>
                      <a:pt x="150" y="259"/>
                    </a:cubicBezTo>
                    <a:lnTo>
                      <a:pt x="32" y="259"/>
                    </a:lnTo>
                    <a:cubicBezTo>
                      <a:pt x="14" y="259"/>
                      <a:pt x="0" y="245"/>
                      <a:pt x="0" y="227"/>
                    </a:cubicBezTo>
                    <a:lnTo>
                      <a:pt x="0" y="118"/>
                    </a:lnTo>
                    <a:cubicBezTo>
                      <a:pt x="0" y="53"/>
                      <a:pt x="53" y="0"/>
                      <a:pt x="117" y="0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12700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30" name="Google Shape;330;p5"/>
          <p:cNvSpPr/>
          <p:nvPr/>
        </p:nvSpPr>
        <p:spPr>
          <a:xfrm>
            <a:off x="4687482" y="4234268"/>
            <a:ext cx="21756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1 microfibre cloth* or disposable cloth for the outside of the </a:t>
            </a: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toilet bowls </a:t>
            </a: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and the </a:t>
            </a: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urinals</a:t>
            </a:r>
            <a:endParaRPr/>
          </a:p>
        </p:txBody>
      </p:sp>
      <p:sp>
        <p:nvSpPr>
          <p:cNvPr id="331" name="Google Shape;331;p5"/>
          <p:cNvSpPr/>
          <p:nvPr/>
        </p:nvSpPr>
        <p:spPr>
          <a:xfrm>
            <a:off x="4678826" y="5235770"/>
            <a:ext cx="217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1 microfibre cloth* or disposable cloth for the </a:t>
            </a: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rest of the washrooms</a:t>
            </a:r>
            <a:endParaRPr/>
          </a:p>
        </p:txBody>
      </p:sp>
      <p:sp>
        <p:nvSpPr>
          <p:cNvPr id="332" name="Google Shape;332;p5"/>
          <p:cNvSpPr/>
          <p:nvPr/>
        </p:nvSpPr>
        <p:spPr>
          <a:xfrm rot="-1045258">
            <a:off x="4030836" y="4461238"/>
            <a:ext cx="428872" cy="428872"/>
          </a:xfrm>
          <a:prstGeom prst="rect">
            <a:avLst/>
          </a:prstGeom>
          <a:solidFill>
            <a:srgbClr val="CC1243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"/>
          <p:cNvSpPr/>
          <p:nvPr/>
        </p:nvSpPr>
        <p:spPr>
          <a:xfrm>
            <a:off x="3909807" y="6101910"/>
            <a:ext cx="2785163" cy="549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* Use a different microfibre cloth colour from your current daily cleaning process for the enhanced cleaning </a:t>
            </a:r>
            <a:endParaRPr b="1" sz="11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"/>
          <p:cNvSpPr/>
          <p:nvPr/>
        </p:nvSpPr>
        <p:spPr>
          <a:xfrm rot="-1045258">
            <a:off x="4029279" y="5348882"/>
            <a:ext cx="428872" cy="428872"/>
          </a:xfrm>
          <a:prstGeom prst="rect">
            <a:avLst/>
          </a:prstGeom>
          <a:solidFill>
            <a:srgbClr val="CC1243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"/>
          <p:cNvSpPr txBox="1"/>
          <p:nvPr/>
        </p:nvSpPr>
        <p:spPr>
          <a:xfrm>
            <a:off x="1763485" y="1607682"/>
            <a:ext cx="9274629" cy="596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GUEST ROOM - DISINFECTION</a:t>
            </a:r>
            <a:endParaRPr b="1" sz="28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6"/>
          <p:cNvSpPr/>
          <p:nvPr/>
        </p:nvSpPr>
        <p:spPr>
          <a:xfrm flipH="1" rot="10800000">
            <a:off x="-1" y="2364196"/>
            <a:ext cx="12801600" cy="101366"/>
          </a:xfrm>
          <a:prstGeom prst="rect">
            <a:avLst/>
          </a:prstGeom>
          <a:solidFill>
            <a:srgbClr val="D8672F"/>
          </a:solidFill>
          <a:ln>
            <a:noFill/>
          </a:ln>
        </p:spPr>
        <p:txBody>
          <a:bodyPr anchorCtr="0" anchor="ctr" bIns="44300" lIns="88625" spcFirstLastPara="1" rIns="88625" wrap="square" tIns="4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6"/>
          <p:cNvGrpSpPr/>
          <p:nvPr/>
        </p:nvGrpSpPr>
        <p:grpSpPr>
          <a:xfrm>
            <a:off x="5445604" y="599204"/>
            <a:ext cx="1972491" cy="734156"/>
            <a:chOff x="5068389" y="398410"/>
            <a:chExt cx="2744206" cy="1021387"/>
          </a:xfrm>
        </p:grpSpPr>
        <p:pic>
          <p:nvPicPr>
            <p:cNvPr id="342" name="Google Shape;342;p6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5068389" y="398410"/>
              <a:ext cx="1045029" cy="102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GB_div_diversey_holding_shape_small.eps" id="343" name="Google Shape;343;p6"/>
            <p:cNvPicPr preferRelativeResize="0"/>
            <p:nvPr/>
          </p:nvPicPr>
          <p:blipFill rotWithShape="1">
            <a:blip r:embed="rId4">
              <a:alphaModFix/>
            </a:blip>
            <a:srcRect b="26919" l="21521" r="19199" t="27071"/>
            <a:stretch/>
          </p:blipFill>
          <p:spPr>
            <a:xfrm>
              <a:off x="6640204" y="577161"/>
              <a:ext cx="1172391" cy="6638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4" name="Google Shape;344;p6"/>
            <p:cNvCxnSpPr/>
            <p:nvPr/>
          </p:nvCxnSpPr>
          <p:spPr>
            <a:xfrm>
              <a:off x="6400801" y="647878"/>
              <a:ext cx="0" cy="522449"/>
            </a:xfrm>
            <a:prstGeom prst="straightConnector1">
              <a:avLst/>
            </a:prstGeom>
            <a:noFill/>
            <a:ln cap="flat" cmpd="sng" w="952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5" name="Google Shape;345;p6"/>
          <p:cNvSpPr/>
          <p:nvPr/>
        </p:nvSpPr>
        <p:spPr>
          <a:xfrm>
            <a:off x="461283" y="2446052"/>
            <a:ext cx="31456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KEY TOUCHPOINTS</a:t>
            </a:r>
            <a:endParaRPr/>
          </a:p>
        </p:txBody>
      </p:sp>
      <p:sp>
        <p:nvSpPr>
          <p:cNvPr id="346" name="Google Shape;346;p6"/>
          <p:cNvSpPr/>
          <p:nvPr/>
        </p:nvSpPr>
        <p:spPr>
          <a:xfrm>
            <a:off x="4581233" y="2596505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PRODUCT</a:t>
            </a:r>
            <a:endParaRPr/>
          </a:p>
        </p:txBody>
      </p:sp>
      <p:sp>
        <p:nvSpPr>
          <p:cNvPr id="347" name="Google Shape;347;p6"/>
          <p:cNvSpPr/>
          <p:nvPr/>
        </p:nvSpPr>
        <p:spPr>
          <a:xfrm>
            <a:off x="5456274" y="3151959"/>
            <a:ext cx="19224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8" name="Google Shape;348;p6"/>
          <p:cNvCxnSpPr/>
          <p:nvPr/>
        </p:nvCxnSpPr>
        <p:spPr>
          <a:xfrm>
            <a:off x="652133" y="2823794"/>
            <a:ext cx="236485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9" name="Google Shape;349;p6"/>
          <p:cNvCxnSpPr/>
          <p:nvPr/>
        </p:nvCxnSpPr>
        <p:spPr>
          <a:xfrm>
            <a:off x="4659611" y="2986506"/>
            <a:ext cx="237729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0" name="Google Shape;350;p6"/>
          <p:cNvSpPr/>
          <p:nvPr/>
        </p:nvSpPr>
        <p:spPr>
          <a:xfrm>
            <a:off x="4640062" y="7916081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PROCESS</a:t>
            </a:r>
            <a:endParaRPr/>
          </a:p>
        </p:txBody>
      </p:sp>
      <p:cxnSp>
        <p:nvCxnSpPr>
          <p:cNvPr id="351" name="Google Shape;351;p6"/>
          <p:cNvCxnSpPr/>
          <p:nvPr/>
        </p:nvCxnSpPr>
        <p:spPr>
          <a:xfrm>
            <a:off x="4681352" y="8301995"/>
            <a:ext cx="540930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2" name="Google Shape;352;p6"/>
          <p:cNvSpPr/>
          <p:nvPr/>
        </p:nvSpPr>
        <p:spPr>
          <a:xfrm>
            <a:off x="4621038" y="8318165"/>
            <a:ext cx="7732788" cy="824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 &amp; put on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 the key touchpoints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Dispose of dirty cloths in the laundry bag 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Discard used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</a:t>
            </a:r>
            <a:endParaRPr/>
          </a:p>
        </p:txBody>
      </p:sp>
      <p:sp>
        <p:nvSpPr>
          <p:cNvPr id="353" name="Google Shape;353;p6"/>
          <p:cNvSpPr/>
          <p:nvPr/>
        </p:nvSpPr>
        <p:spPr>
          <a:xfrm>
            <a:off x="8559675" y="8940100"/>
            <a:ext cx="3964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Check PIS, SDS for detailed information http://sds.diversey.com | Use biocides safely. </a:t>
            </a:r>
            <a:endParaRPr sz="11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Always read the label and product information before use </a:t>
            </a:r>
            <a:endParaRPr sz="1300"/>
          </a:p>
        </p:txBody>
      </p:sp>
      <p:sp>
        <p:nvSpPr>
          <p:cNvPr id="354" name="Google Shape;354;p6"/>
          <p:cNvSpPr/>
          <p:nvPr/>
        </p:nvSpPr>
        <p:spPr>
          <a:xfrm>
            <a:off x="4675793" y="6543345"/>
            <a:ext cx="269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WHEN TO DO IT</a:t>
            </a:r>
            <a:endParaRPr/>
          </a:p>
        </p:txBody>
      </p:sp>
      <p:cxnSp>
        <p:nvCxnSpPr>
          <p:cNvPr id="355" name="Google Shape;355;p6"/>
          <p:cNvCxnSpPr/>
          <p:nvPr/>
        </p:nvCxnSpPr>
        <p:spPr>
          <a:xfrm>
            <a:off x="4754171" y="6922116"/>
            <a:ext cx="2024100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6" name="Google Shape;356;p6"/>
          <p:cNvSpPr/>
          <p:nvPr/>
        </p:nvSpPr>
        <p:spPr>
          <a:xfrm>
            <a:off x="5458050" y="6950185"/>
            <a:ext cx="1919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rPr>
              <a:t>After every exit </a:t>
            </a:r>
            <a:endParaRPr/>
          </a:p>
        </p:txBody>
      </p:sp>
      <p:grpSp>
        <p:nvGrpSpPr>
          <p:cNvPr id="357" name="Google Shape;357;p6"/>
          <p:cNvGrpSpPr/>
          <p:nvPr/>
        </p:nvGrpSpPr>
        <p:grpSpPr>
          <a:xfrm>
            <a:off x="4695348" y="6964229"/>
            <a:ext cx="658368" cy="670451"/>
            <a:chOff x="4046181" y="5883345"/>
            <a:chExt cx="658368" cy="670451"/>
          </a:xfrm>
        </p:grpSpPr>
        <p:sp>
          <p:nvSpPr>
            <p:cNvPr id="358" name="Google Shape;358;p6"/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9" name="Google Shape;35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0" name="Google Shape;360;p6"/>
          <p:cNvSpPr txBox="1"/>
          <p:nvPr/>
        </p:nvSpPr>
        <p:spPr>
          <a:xfrm>
            <a:off x="5799901" y="350177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"/>
          <p:cNvSpPr/>
          <p:nvPr/>
        </p:nvSpPr>
        <p:spPr>
          <a:xfrm>
            <a:off x="8130283" y="6747987"/>
            <a:ext cx="429390" cy="22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8000" lIns="96000" spcFirstLastPara="1" rIns="96000" wrap="square" tIns="4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" name="Google Shape;362;p6"/>
          <p:cNvGrpSpPr/>
          <p:nvPr/>
        </p:nvGrpSpPr>
        <p:grpSpPr>
          <a:xfrm>
            <a:off x="4597297" y="3192455"/>
            <a:ext cx="3533002" cy="2543043"/>
            <a:chOff x="4597297" y="3356577"/>
            <a:chExt cx="3533002" cy="2543043"/>
          </a:xfrm>
        </p:grpSpPr>
        <p:sp>
          <p:nvSpPr>
            <p:cNvPr id="363" name="Google Shape;363;p6"/>
            <p:cNvSpPr/>
            <p:nvPr/>
          </p:nvSpPr>
          <p:spPr>
            <a:xfrm>
              <a:off x="5177399" y="3376972"/>
              <a:ext cx="2952900" cy="78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Short contact time</a:t>
              </a:r>
              <a:endParaRPr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>
                  <a:solidFill>
                    <a:srgbClr val="767978"/>
                  </a:solidFill>
                </a:rPr>
                <a:t>Correct dosing</a:t>
              </a:r>
              <a:endParaRPr>
                <a:solidFill>
                  <a:srgbClr val="767978"/>
                </a:solidFill>
              </a:endParaRPr>
            </a:p>
            <a:p>
              <a:pPr indent="-171450" lvl="0" marL="171450" marR="0" rtl="0" algn="l">
                <a:spcBef>
                  <a:spcPts val="28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Effective against  SARS-CoV-2</a:t>
              </a:r>
              <a:endParaRPr/>
            </a:p>
          </p:txBody>
        </p:sp>
        <p:grpSp>
          <p:nvGrpSpPr>
            <p:cNvPr id="364" name="Google Shape;364;p6"/>
            <p:cNvGrpSpPr/>
            <p:nvPr/>
          </p:nvGrpSpPr>
          <p:grpSpPr>
            <a:xfrm>
              <a:off x="4607253" y="3356577"/>
              <a:ext cx="569740" cy="781026"/>
              <a:chOff x="6778698" y="5813279"/>
              <a:chExt cx="569740" cy="781026"/>
            </a:xfrm>
          </p:grpSpPr>
          <p:sp>
            <p:nvSpPr>
              <p:cNvPr id="365" name="Google Shape;365;p6"/>
              <p:cNvSpPr/>
              <p:nvPr/>
            </p:nvSpPr>
            <p:spPr>
              <a:xfrm>
                <a:off x="6778698" y="5813279"/>
                <a:ext cx="458390" cy="701754"/>
              </a:xfrm>
              <a:custGeom>
                <a:rect b="b" l="l" r="r" t="t"/>
                <a:pathLst>
                  <a:path extrusionOk="0" h="1268" w="828">
                    <a:moveTo>
                      <a:pt x="11" y="150"/>
                    </a:moveTo>
                    <a:lnTo>
                      <a:pt x="11" y="150"/>
                    </a:lnTo>
                    <a:lnTo>
                      <a:pt x="0" y="301"/>
                    </a:lnTo>
                    <a:lnTo>
                      <a:pt x="0" y="1078"/>
                    </a:lnTo>
                    <a:cubicBezTo>
                      <a:pt x="0" y="1095"/>
                      <a:pt x="3" y="1111"/>
                      <a:pt x="7" y="1128"/>
                    </a:cubicBezTo>
                    <a:lnTo>
                      <a:pt x="26" y="1203"/>
                    </a:lnTo>
                    <a:cubicBezTo>
                      <a:pt x="36" y="1241"/>
                      <a:pt x="71" y="1268"/>
                      <a:pt x="110" y="1268"/>
                    </a:cubicBezTo>
                    <a:lnTo>
                      <a:pt x="712" y="1268"/>
                    </a:lnTo>
                    <a:cubicBezTo>
                      <a:pt x="751" y="1268"/>
                      <a:pt x="785" y="1242"/>
                      <a:pt x="796" y="1206"/>
                    </a:cubicBezTo>
                    <a:lnTo>
                      <a:pt x="819" y="1126"/>
                    </a:lnTo>
                    <a:cubicBezTo>
                      <a:pt x="825" y="1107"/>
                      <a:pt x="828" y="1088"/>
                      <a:pt x="828" y="1069"/>
                    </a:cubicBezTo>
                    <a:lnTo>
                      <a:pt x="828" y="315"/>
                    </a:lnTo>
                    <a:cubicBezTo>
                      <a:pt x="828" y="306"/>
                      <a:pt x="827" y="297"/>
                      <a:pt x="825" y="288"/>
                    </a:cubicBezTo>
                    <a:lnTo>
                      <a:pt x="802" y="177"/>
                    </a:lnTo>
                    <a:cubicBezTo>
                      <a:pt x="800" y="165"/>
                      <a:pt x="796" y="154"/>
                      <a:pt x="790" y="143"/>
                    </a:cubicBezTo>
                    <a:lnTo>
                      <a:pt x="743" y="52"/>
                    </a:lnTo>
                    <a:cubicBezTo>
                      <a:pt x="730" y="26"/>
                      <a:pt x="703" y="10"/>
                      <a:pt x="674" y="10"/>
                    </a:cubicBezTo>
                    <a:lnTo>
                      <a:pt x="360" y="10"/>
                    </a:lnTo>
                    <a:cubicBezTo>
                      <a:pt x="333" y="10"/>
                      <a:pt x="308" y="24"/>
                      <a:pt x="294" y="47"/>
                    </a:cubicBezTo>
                    <a:lnTo>
                      <a:pt x="256" y="106"/>
                    </a:lnTo>
                    <a:cubicBezTo>
                      <a:pt x="253" y="112"/>
                      <a:pt x="245" y="111"/>
                      <a:pt x="242" y="105"/>
                    </a:cubicBezTo>
                    <a:lnTo>
                      <a:pt x="215" y="53"/>
                    </a:lnTo>
                    <a:lnTo>
                      <a:pt x="215" y="0"/>
                    </a:lnTo>
                    <a:lnTo>
                      <a:pt x="43" y="0"/>
                    </a:lnTo>
                    <a:lnTo>
                      <a:pt x="43" y="41"/>
                    </a:lnTo>
                    <a:cubicBezTo>
                      <a:pt x="43" y="51"/>
                      <a:pt x="41" y="60"/>
                      <a:pt x="38" y="69"/>
                    </a:cubicBezTo>
                    <a:lnTo>
                      <a:pt x="21" y="110"/>
                    </a:lnTo>
                    <a:cubicBezTo>
                      <a:pt x="16" y="123"/>
                      <a:pt x="12" y="136"/>
                      <a:pt x="11" y="150"/>
                    </a:cubicBezTo>
                    <a:lnTo>
                      <a:pt x="11" y="15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6"/>
              <p:cNvSpPr/>
              <p:nvPr/>
            </p:nvSpPr>
            <p:spPr>
              <a:xfrm>
                <a:off x="6982056" y="5844948"/>
                <a:ext cx="171688" cy="60008"/>
              </a:xfrm>
              <a:custGeom>
                <a:rect b="b" l="l" r="r" t="t"/>
                <a:pathLst>
                  <a:path extrusionOk="0" h="109" w="312">
                    <a:moveTo>
                      <a:pt x="257" y="109"/>
                    </a:moveTo>
                    <a:lnTo>
                      <a:pt x="257" y="109"/>
                    </a:lnTo>
                    <a:lnTo>
                      <a:pt x="54" y="109"/>
                    </a:lnTo>
                    <a:cubicBezTo>
                      <a:pt x="24" y="109"/>
                      <a:pt x="0" y="85"/>
                      <a:pt x="0" y="55"/>
                    </a:cubicBezTo>
                    <a:lnTo>
                      <a:pt x="0" y="55"/>
                    </a:lnTo>
                    <a:cubicBezTo>
                      <a:pt x="0" y="25"/>
                      <a:pt x="24" y="0"/>
                      <a:pt x="54" y="0"/>
                    </a:cubicBezTo>
                    <a:lnTo>
                      <a:pt x="257" y="0"/>
                    </a:lnTo>
                    <a:cubicBezTo>
                      <a:pt x="287" y="0"/>
                      <a:pt x="312" y="25"/>
                      <a:pt x="312" y="55"/>
                    </a:cubicBezTo>
                    <a:lnTo>
                      <a:pt x="312" y="55"/>
                    </a:lnTo>
                    <a:cubicBezTo>
                      <a:pt x="312" y="85"/>
                      <a:pt x="287" y="109"/>
                      <a:pt x="257" y="109"/>
                    </a:cubicBezTo>
                    <a:lnTo>
                      <a:pt x="257" y="109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6"/>
              <p:cNvSpPr/>
              <p:nvPr/>
            </p:nvSpPr>
            <p:spPr>
              <a:xfrm>
                <a:off x="6822036" y="5991634"/>
                <a:ext cx="371713" cy="418385"/>
              </a:xfrm>
              <a:custGeom>
                <a:rect b="b" l="l" r="r" t="t"/>
                <a:pathLst>
                  <a:path extrusionOk="0" h="757" w="672">
                    <a:moveTo>
                      <a:pt x="0" y="0"/>
                    </a:moveTo>
                    <a:lnTo>
                      <a:pt x="0" y="0"/>
                    </a:lnTo>
                    <a:lnTo>
                      <a:pt x="672" y="0"/>
                    </a:lnTo>
                    <a:lnTo>
                      <a:pt x="672" y="757"/>
                    </a:lnTo>
                    <a:lnTo>
                      <a:pt x="0" y="7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" name="Google Shape;368;p6"/>
              <p:cNvGrpSpPr/>
              <p:nvPr/>
            </p:nvGrpSpPr>
            <p:grpSpPr>
              <a:xfrm>
                <a:off x="7125737" y="6072238"/>
                <a:ext cx="222701" cy="522067"/>
                <a:chOff x="2213604" y="2419742"/>
                <a:chExt cx="96838" cy="227013"/>
              </a:xfrm>
            </p:grpSpPr>
            <p:sp>
              <p:nvSpPr>
                <p:cNvPr id="369" name="Google Shape;369;p6"/>
                <p:cNvSpPr/>
                <p:nvPr/>
              </p:nvSpPr>
              <p:spPr>
                <a:xfrm>
                  <a:off x="2213604" y="2419742"/>
                  <a:ext cx="96838" cy="227013"/>
                </a:xfrm>
                <a:custGeom>
                  <a:rect b="b" l="l" r="r" t="t"/>
                  <a:pathLst>
                    <a:path extrusionOk="0" h="660" w="280">
                      <a:moveTo>
                        <a:pt x="200" y="82"/>
                      </a:moveTo>
                      <a:lnTo>
                        <a:pt x="200" y="82"/>
                      </a:lnTo>
                      <a:lnTo>
                        <a:pt x="256" y="94"/>
                      </a:lnTo>
                      <a:cubicBezTo>
                        <a:pt x="261" y="94"/>
                        <a:pt x="264" y="90"/>
                        <a:pt x="262" y="85"/>
                      </a:cubicBezTo>
                      <a:lnTo>
                        <a:pt x="224" y="13"/>
                      </a:lnTo>
                      <a:cubicBezTo>
                        <a:pt x="219" y="5"/>
                        <a:pt x="211" y="0"/>
                        <a:pt x="202" y="0"/>
                      </a:cubicBezTo>
                      <a:lnTo>
                        <a:pt x="28" y="0"/>
                      </a:lnTo>
                      <a:lnTo>
                        <a:pt x="28" y="48"/>
                      </a:lnTo>
                      <a:lnTo>
                        <a:pt x="63" y="48"/>
                      </a:lnTo>
                      <a:lnTo>
                        <a:pt x="63" y="65"/>
                      </a:lnTo>
                      <a:lnTo>
                        <a:pt x="2" y="164"/>
                      </a:lnTo>
                      <a:cubicBezTo>
                        <a:pt x="0" y="168"/>
                        <a:pt x="3" y="172"/>
                        <a:pt x="8" y="172"/>
                      </a:cubicBezTo>
                      <a:cubicBezTo>
                        <a:pt x="10" y="172"/>
                        <a:pt x="12" y="171"/>
                        <a:pt x="13" y="169"/>
                      </a:cubicBezTo>
                      <a:lnTo>
                        <a:pt x="96" y="65"/>
                      </a:lnTo>
                      <a:lnTo>
                        <a:pt x="122" y="80"/>
                      </a:lnTo>
                      <a:lnTo>
                        <a:pt x="125" y="127"/>
                      </a:lnTo>
                      <a:cubicBezTo>
                        <a:pt x="125" y="128"/>
                        <a:pt x="125" y="130"/>
                        <a:pt x="124" y="131"/>
                      </a:cubicBezTo>
                      <a:lnTo>
                        <a:pt x="112" y="152"/>
                      </a:lnTo>
                      <a:cubicBezTo>
                        <a:pt x="111" y="154"/>
                        <a:pt x="111" y="156"/>
                        <a:pt x="112" y="158"/>
                      </a:cubicBezTo>
                      <a:cubicBezTo>
                        <a:pt x="116" y="166"/>
                        <a:pt x="126" y="247"/>
                        <a:pt x="110" y="270"/>
                      </a:cubicBezTo>
                      <a:cubicBezTo>
                        <a:pt x="92" y="298"/>
                        <a:pt x="51" y="334"/>
                        <a:pt x="51" y="334"/>
                      </a:cubicBezTo>
                      <a:cubicBezTo>
                        <a:pt x="51" y="334"/>
                        <a:pt x="32" y="357"/>
                        <a:pt x="28" y="390"/>
                      </a:cubicBezTo>
                      <a:cubicBezTo>
                        <a:pt x="26" y="411"/>
                        <a:pt x="26" y="558"/>
                        <a:pt x="27" y="607"/>
                      </a:cubicBezTo>
                      <a:cubicBezTo>
                        <a:pt x="28" y="637"/>
                        <a:pt x="52" y="660"/>
                        <a:pt x="82" y="660"/>
                      </a:cubicBezTo>
                      <a:lnTo>
                        <a:pt x="226" y="660"/>
                      </a:lnTo>
                      <a:cubicBezTo>
                        <a:pt x="256" y="660"/>
                        <a:pt x="280" y="636"/>
                        <a:pt x="280" y="606"/>
                      </a:cubicBezTo>
                      <a:lnTo>
                        <a:pt x="280" y="382"/>
                      </a:lnTo>
                      <a:cubicBezTo>
                        <a:pt x="280" y="365"/>
                        <a:pt x="278" y="349"/>
                        <a:pt x="273" y="334"/>
                      </a:cubicBezTo>
                      <a:cubicBezTo>
                        <a:pt x="266" y="310"/>
                        <a:pt x="252" y="268"/>
                        <a:pt x="232" y="214"/>
                      </a:cubicBezTo>
                      <a:cubicBezTo>
                        <a:pt x="199" y="125"/>
                        <a:pt x="200" y="82"/>
                        <a:pt x="200" y="82"/>
                      </a:cubicBezTo>
                      <a:lnTo>
                        <a:pt x="200" y="8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6"/>
                <p:cNvSpPr/>
                <p:nvPr/>
              </p:nvSpPr>
              <p:spPr>
                <a:xfrm>
                  <a:off x="2234242" y="2537217"/>
                  <a:ext cx="63500" cy="87313"/>
                </a:xfrm>
                <a:custGeom>
                  <a:rect b="b" l="l" r="r" t="t"/>
                  <a:pathLst>
                    <a:path extrusionOk="0" h="259" w="182">
                      <a:moveTo>
                        <a:pt x="117" y="0"/>
                      </a:moveTo>
                      <a:lnTo>
                        <a:pt x="117" y="0"/>
                      </a:lnTo>
                      <a:lnTo>
                        <a:pt x="152" y="0"/>
                      </a:lnTo>
                      <a:cubicBezTo>
                        <a:pt x="169" y="0"/>
                        <a:pt x="182" y="14"/>
                        <a:pt x="182" y="30"/>
                      </a:cubicBezTo>
                      <a:lnTo>
                        <a:pt x="182" y="227"/>
                      </a:lnTo>
                      <a:cubicBezTo>
                        <a:pt x="182" y="245"/>
                        <a:pt x="168" y="259"/>
                        <a:pt x="150" y="259"/>
                      </a:cubicBezTo>
                      <a:lnTo>
                        <a:pt x="32" y="259"/>
                      </a:lnTo>
                      <a:cubicBezTo>
                        <a:pt x="14" y="259"/>
                        <a:pt x="0" y="245"/>
                        <a:pt x="0" y="227"/>
                      </a:cubicBezTo>
                      <a:lnTo>
                        <a:pt x="0" y="118"/>
                      </a:lnTo>
                      <a:cubicBezTo>
                        <a:pt x="0" y="53"/>
                        <a:pt x="53" y="0"/>
                        <a:pt x="117" y="0"/>
                      </a:cubicBez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1" name="Google Shape;371;p6"/>
            <p:cNvSpPr/>
            <p:nvPr/>
          </p:nvSpPr>
          <p:spPr>
            <a:xfrm>
              <a:off x="5174845" y="4206865"/>
              <a:ext cx="2441297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1 microfibre cloth* or disposable cloth for the outside of the toilet bowls and the urinals</a:t>
              </a: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5198206" y="5184039"/>
              <a:ext cx="2441296" cy="715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1 microfibre cloth* or disposable cloth for the rest of the washrooms</a:t>
              </a: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 rot="-1044672">
              <a:off x="4651615" y="4339519"/>
              <a:ext cx="428699" cy="428699"/>
            </a:xfrm>
            <a:prstGeom prst="rect">
              <a:avLst/>
            </a:prstGeom>
            <a:solidFill>
              <a:srgbClr val="CC1243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 rot="-1044672">
              <a:off x="4675357" y="5328080"/>
              <a:ext cx="428699" cy="428699"/>
            </a:xfrm>
            <a:prstGeom prst="rect">
              <a:avLst/>
            </a:prstGeom>
            <a:solidFill>
              <a:srgbClr val="8DA9DB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5" name="Google Shape;37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8712" y="3288411"/>
            <a:ext cx="5126319" cy="39192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6" name="Google Shape;376;p6"/>
          <p:cNvGrpSpPr/>
          <p:nvPr/>
        </p:nvGrpSpPr>
        <p:grpSpPr>
          <a:xfrm>
            <a:off x="259638" y="2938871"/>
            <a:ext cx="4192180" cy="5890360"/>
            <a:chOff x="8771940" y="1747407"/>
            <a:chExt cx="3417447" cy="4609543"/>
          </a:xfrm>
        </p:grpSpPr>
        <p:sp>
          <p:nvSpPr>
            <p:cNvPr id="377" name="Google Shape;377;p6"/>
            <p:cNvSpPr txBox="1"/>
            <p:nvPr/>
          </p:nvSpPr>
          <p:spPr>
            <a:xfrm>
              <a:off x="10896405" y="3188175"/>
              <a:ext cx="408755" cy="192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Safe</a:t>
              </a:r>
              <a:endParaRPr/>
            </a:p>
          </p:txBody>
        </p:sp>
        <p:sp>
          <p:nvSpPr>
            <p:cNvPr id="378" name="Google Shape;378;p6"/>
            <p:cNvSpPr txBox="1"/>
            <p:nvPr/>
          </p:nvSpPr>
          <p:spPr>
            <a:xfrm>
              <a:off x="9222417" y="3761445"/>
              <a:ext cx="929996" cy="192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Door handles</a:t>
              </a:r>
              <a:endParaRPr/>
            </a:p>
          </p:txBody>
        </p:sp>
        <p:sp>
          <p:nvSpPr>
            <p:cNvPr id="379" name="Google Shape;379;p6"/>
            <p:cNvSpPr txBox="1"/>
            <p:nvPr/>
          </p:nvSpPr>
          <p:spPr>
            <a:xfrm>
              <a:off x="9222417" y="3224537"/>
              <a:ext cx="1143781" cy="313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Exterior of </a:t>
              </a:r>
              <a:endParaRPr/>
            </a:p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Coffee machines</a:t>
              </a:r>
              <a:endParaRPr/>
            </a:p>
          </p:txBody>
        </p:sp>
        <p:pic>
          <p:nvPicPr>
            <p:cNvPr id="380" name="Google Shape;380;p6"/>
            <p:cNvPicPr preferRelativeResize="0"/>
            <p:nvPr/>
          </p:nvPicPr>
          <p:blipFill rotWithShape="1">
            <a:blip r:embed="rId7">
              <a:alphaModFix/>
            </a:blip>
            <a:srcRect b="45579" l="78005" r="16250" t="46023"/>
            <a:stretch/>
          </p:blipFill>
          <p:spPr>
            <a:xfrm>
              <a:off x="8842405" y="3167773"/>
              <a:ext cx="446248" cy="50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6"/>
            <p:cNvSpPr txBox="1"/>
            <p:nvPr/>
          </p:nvSpPr>
          <p:spPr>
            <a:xfrm>
              <a:off x="9236485" y="2295563"/>
              <a:ext cx="748408" cy="313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Armchairs</a:t>
              </a:r>
              <a:b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armrest</a:t>
              </a:r>
              <a:endParaRPr/>
            </a:p>
          </p:txBody>
        </p:sp>
        <p:sp>
          <p:nvSpPr>
            <p:cNvPr id="382" name="Google Shape;382;p6"/>
            <p:cNvSpPr txBox="1"/>
            <p:nvPr/>
          </p:nvSpPr>
          <p:spPr>
            <a:xfrm>
              <a:off x="9222417" y="5546172"/>
              <a:ext cx="520352" cy="19268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Phone</a:t>
              </a:r>
              <a:endParaRPr/>
            </a:p>
          </p:txBody>
        </p:sp>
        <p:sp>
          <p:nvSpPr>
            <p:cNvPr id="383" name="Google Shape;383;p6"/>
            <p:cNvSpPr txBox="1"/>
            <p:nvPr/>
          </p:nvSpPr>
          <p:spPr>
            <a:xfrm>
              <a:off x="9222417" y="2801403"/>
              <a:ext cx="827546" cy="192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Balcony rail</a:t>
              </a:r>
              <a:endParaRPr/>
            </a:p>
          </p:txBody>
        </p:sp>
        <p:sp>
          <p:nvSpPr>
            <p:cNvPr id="384" name="Google Shape;384;p6"/>
            <p:cNvSpPr txBox="1"/>
            <p:nvPr/>
          </p:nvSpPr>
          <p:spPr>
            <a:xfrm>
              <a:off x="10884520" y="5982980"/>
              <a:ext cx="920953" cy="192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Shower head</a:t>
              </a:r>
              <a:endParaRPr/>
            </a:p>
          </p:txBody>
        </p:sp>
        <p:sp>
          <p:nvSpPr>
            <p:cNvPr id="385" name="Google Shape;385;p6"/>
            <p:cNvSpPr txBox="1"/>
            <p:nvPr/>
          </p:nvSpPr>
          <p:spPr>
            <a:xfrm>
              <a:off x="9222417" y="4203125"/>
              <a:ext cx="1172583" cy="192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Furniture handles</a:t>
              </a:r>
              <a:endParaRPr/>
            </a:p>
          </p:txBody>
        </p:sp>
        <p:sp>
          <p:nvSpPr>
            <p:cNvPr id="386" name="Google Shape;386;p6"/>
            <p:cNvSpPr txBox="1"/>
            <p:nvPr/>
          </p:nvSpPr>
          <p:spPr>
            <a:xfrm>
              <a:off x="9222417" y="5106110"/>
              <a:ext cx="620973" cy="192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Mini bar</a:t>
              </a:r>
              <a:endParaRPr/>
            </a:p>
          </p:txBody>
        </p:sp>
        <p:sp>
          <p:nvSpPr>
            <p:cNvPr id="387" name="Google Shape;387;p6"/>
            <p:cNvSpPr txBox="1"/>
            <p:nvPr/>
          </p:nvSpPr>
          <p:spPr>
            <a:xfrm>
              <a:off x="10896404" y="3660158"/>
              <a:ext cx="990212" cy="192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Bathroom sink</a:t>
              </a:r>
              <a:endParaRPr/>
            </a:p>
          </p:txBody>
        </p:sp>
        <p:sp>
          <p:nvSpPr>
            <p:cNvPr id="388" name="Google Shape;388;p6"/>
            <p:cNvSpPr txBox="1"/>
            <p:nvPr/>
          </p:nvSpPr>
          <p:spPr>
            <a:xfrm>
              <a:off x="10896404" y="5279422"/>
              <a:ext cx="1292982" cy="433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Soap dispensers (loaded, in good order, clean)</a:t>
              </a:r>
              <a:endParaRPr/>
            </a:p>
          </p:txBody>
        </p:sp>
        <p:pic>
          <p:nvPicPr>
            <p:cNvPr id="389" name="Google Shape;389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859689" y="3646893"/>
              <a:ext cx="411680" cy="4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857481" y="5443488"/>
              <a:ext cx="422266" cy="4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475429" y="2594688"/>
              <a:ext cx="454748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831529" y="2275845"/>
              <a:ext cx="468000" cy="4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859267" y="4125307"/>
              <a:ext cx="412524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485842" y="5307980"/>
              <a:ext cx="459320" cy="432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95" name="Google Shape;395;p6"/>
            <p:cNvGrpSpPr/>
            <p:nvPr/>
          </p:nvGrpSpPr>
          <p:grpSpPr>
            <a:xfrm>
              <a:off x="8881597" y="1816557"/>
              <a:ext cx="396000" cy="396000"/>
              <a:chOff x="3692525" y="4402138"/>
              <a:chExt cx="706500" cy="741362"/>
            </a:xfrm>
          </p:grpSpPr>
          <p:sp>
            <p:nvSpPr>
              <p:cNvPr id="396" name="Google Shape;396;p6"/>
              <p:cNvSpPr/>
              <p:nvPr/>
            </p:nvSpPr>
            <p:spPr>
              <a:xfrm>
                <a:off x="3692525" y="4402138"/>
                <a:ext cx="706500" cy="705000"/>
              </a:xfrm>
              <a:prstGeom prst="ellipse">
                <a:avLst/>
              </a:prstGeom>
              <a:solidFill>
                <a:srgbClr val="767978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>
                <a:off x="3875088" y="4741863"/>
                <a:ext cx="19050" cy="15875"/>
              </a:xfrm>
              <a:custGeom>
                <a:rect b="b" l="l" r="r" t="t"/>
                <a:pathLst>
                  <a:path extrusionOk="0" h="10" w="12">
                    <a:moveTo>
                      <a:pt x="6" y="0"/>
                    </a:moveTo>
                    <a:lnTo>
                      <a:pt x="12" y="0"/>
                    </a:lnTo>
                    <a:lnTo>
                      <a:pt x="8" y="5"/>
                    </a:lnTo>
                    <a:lnTo>
                      <a:pt x="6" y="10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DFCFC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3937000" y="4741863"/>
                <a:ext cx="20638" cy="15875"/>
              </a:xfrm>
              <a:custGeom>
                <a:rect b="b" l="l" r="r" t="t"/>
                <a:pathLst>
                  <a:path extrusionOk="0" h="10" w="13">
                    <a:moveTo>
                      <a:pt x="7" y="10"/>
                    </a:moveTo>
                    <a:lnTo>
                      <a:pt x="0" y="10"/>
                    </a:lnTo>
                    <a:lnTo>
                      <a:pt x="4" y="5"/>
                    </a:lnTo>
                    <a:lnTo>
                      <a:pt x="7" y="0"/>
                    </a:lnTo>
                    <a:lnTo>
                      <a:pt x="10" y="5"/>
                    </a:lnTo>
                    <a:lnTo>
                      <a:pt x="13" y="1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FDFCFC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>
                <a:off x="3886200" y="4640263"/>
                <a:ext cx="36513" cy="55563"/>
              </a:xfrm>
              <a:custGeom>
                <a:rect b="b" l="l" r="r" t="t"/>
                <a:pathLst>
                  <a:path extrusionOk="0" h="30" w="20">
                    <a:moveTo>
                      <a:pt x="20" y="26"/>
                    </a:moveTo>
                    <a:cubicBezTo>
                      <a:pt x="20" y="30"/>
                      <a:pt x="20" y="30"/>
                      <a:pt x="2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9"/>
                      <a:pt x="0" y="28"/>
                      <a:pt x="1" y="27"/>
                    </a:cubicBezTo>
                    <a:cubicBezTo>
                      <a:pt x="1" y="26"/>
                      <a:pt x="2" y="25"/>
                      <a:pt x="3" y="23"/>
                    </a:cubicBezTo>
                    <a:cubicBezTo>
                      <a:pt x="4" y="22"/>
                      <a:pt x="6" y="20"/>
                      <a:pt x="8" y="19"/>
                    </a:cubicBezTo>
                    <a:cubicBezTo>
                      <a:pt x="11" y="16"/>
                      <a:pt x="13" y="14"/>
                      <a:pt x="14" y="12"/>
                    </a:cubicBezTo>
                    <a:cubicBezTo>
                      <a:pt x="15" y="11"/>
                      <a:pt x="16" y="9"/>
                      <a:pt x="16" y="8"/>
                    </a:cubicBezTo>
                    <a:cubicBezTo>
                      <a:pt x="16" y="7"/>
                      <a:pt x="15" y="5"/>
                      <a:pt x="14" y="4"/>
                    </a:cubicBezTo>
                    <a:cubicBezTo>
                      <a:pt x="13" y="3"/>
                      <a:pt x="12" y="3"/>
                      <a:pt x="10" y="3"/>
                    </a:cubicBezTo>
                    <a:cubicBezTo>
                      <a:pt x="9" y="3"/>
                      <a:pt x="7" y="3"/>
                      <a:pt x="6" y="4"/>
                    </a:cubicBezTo>
                    <a:cubicBezTo>
                      <a:pt x="5" y="6"/>
                      <a:pt x="5" y="7"/>
                      <a:pt x="5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6"/>
                      <a:pt x="2" y="4"/>
                      <a:pt x="4" y="2"/>
                    </a:cubicBezTo>
                    <a:cubicBezTo>
                      <a:pt x="5" y="1"/>
                      <a:pt x="8" y="0"/>
                      <a:pt x="10" y="0"/>
                    </a:cubicBezTo>
                    <a:cubicBezTo>
                      <a:pt x="13" y="0"/>
                      <a:pt x="16" y="1"/>
                      <a:pt x="17" y="2"/>
                    </a:cubicBezTo>
                    <a:cubicBezTo>
                      <a:pt x="19" y="4"/>
                      <a:pt x="20" y="6"/>
                      <a:pt x="20" y="8"/>
                    </a:cubicBezTo>
                    <a:cubicBezTo>
                      <a:pt x="20" y="9"/>
                      <a:pt x="19" y="10"/>
                      <a:pt x="19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5" y="17"/>
                      <a:pt x="14" y="18"/>
                      <a:pt x="11" y="20"/>
                    </a:cubicBezTo>
                    <a:cubicBezTo>
                      <a:pt x="9" y="22"/>
                      <a:pt x="7" y="24"/>
                      <a:pt x="7" y="24"/>
                    </a:cubicBezTo>
                    <a:cubicBezTo>
                      <a:pt x="6" y="25"/>
                      <a:pt x="6" y="26"/>
                      <a:pt x="5" y="26"/>
                    </a:cubicBez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FDFCFC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6"/>
              <p:cNvSpPr/>
              <p:nvPr/>
            </p:nvSpPr>
            <p:spPr>
              <a:xfrm>
                <a:off x="3930650" y="4640263"/>
                <a:ext cx="34925" cy="55563"/>
              </a:xfrm>
              <a:custGeom>
                <a:rect b="b" l="l" r="r" t="t"/>
                <a:pathLst>
                  <a:path extrusionOk="0" h="30" w="19">
                    <a:moveTo>
                      <a:pt x="0" y="22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4" y="23"/>
                      <a:pt x="4" y="25"/>
                      <a:pt x="5" y="26"/>
                    </a:cubicBezTo>
                    <a:cubicBezTo>
                      <a:pt x="7" y="27"/>
                      <a:pt x="8" y="27"/>
                      <a:pt x="9" y="27"/>
                    </a:cubicBezTo>
                    <a:cubicBezTo>
                      <a:pt x="11" y="27"/>
                      <a:pt x="12" y="27"/>
                      <a:pt x="14" y="25"/>
                    </a:cubicBezTo>
                    <a:cubicBezTo>
                      <a:pt x="15" y="24"/>
                      <a:pt x="16" y="22"/>
                      <a:pt x="16" y="20"/>
                    </a:cubicBezTo>
                    <a:cubicBezTo>
                      <a:pt x="16" y="18"/>
                      <a:pt x="15" y="16"/>
                      <a:pt x="14" y="15"/>
                    </a:cubicBezTo>
                    <a:cubicBezTo>
                      <a:pt x="13" y="14"/>
                      <a:pt x="11" y="13"/>
                      <a:pt x="9" y="13"/>
                    </a:cubicBezTo>
                    <a:cubicBezTo>
                      <a:pt x="8" y="13"/>
                      <a:pt x="7" y="13"/>
                      <a:pt x="6" y="14"/>
                    </a:cubicBezTo>
                    <a:cubicBezTo>
                      <a:pt x="5" y="15"/>
                      <a:pt x="4" y="15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1"/>
                      <a:pt x="8" y="10"/>
                      <a:pt x="10" y="10"/>
                    </a:cubicBezTo>
                    <a:cubicBezTo>
                      <a:pt x="13" y="10"/>
                      <a:pt x="15" y="11"/>
                      <a:pt x="17" y="13"/>
                    </a:cubicBezTo>
                    <a:cubicBezTo>
                      <a:pt x="19" y="14"/>
                      <a:pt x="19" y="17"/>
                      <a:pt x="19" y="20"/>
                    </a:cubicBezTo>
                    <a:cubicBezTo>
                      <a:pt x="19" y="22"/>
                      <a:pt x="19" y="25"/>
                      <a:pt x="17" y="27"/>
                    </a:cubicBezTo>
                    <a:cubicBezTo>
                      <a:pt x="15" y="29"/>
                      <a:pt x="13" y="30"/>
                      <a:pt x="9" y="30"/>
                    </a:cubicBezTo>
                    <a:cubicBezTo>
                      <a:pt x="7" y="30"/>
                      <a:pt x="4" y="29"/>
                      <a:pt x="3" y="28"/>
                    </a:cubicBezTo>
                    <a:cubicBezTo>
                      <a:pt x="1" y="26"/>
                      <a:pt x="0" y="24"/>
                      <a:pt x="0" y="22"/>
                    </a:cubicBezTo>
                    <a:close/>
                  </a:path>
                </a:pathLst>
              </a:custGeom>
              <a:solidFill>
                <a:srgbClr val="FDFCFC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3973513" y="4638675"/>
                <a:ext cx="20638" cy="22225"/>
              </a:xfrm>
              <a:custGeom>
                <a:rect b="b" l="l" r="r" t="t"/>
                <a:pathLst>
                  <a:path extrusionOk="0" h="12" w="11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5"/>
                      <a:pt x="11" y="6"/>
                    </a:cubicBezTo>
                    <a:cubicBezTo>
                      <a:pt x="11" y="8"/>
                      <a:pt x="10" y="9"/>
                      <a:pt x="9" y="10"/>
                    </a:cubicBezTo>
                    <a:cubicBezTo>
                      <a:pt x="8" y="11"/>
                      <a:pt x="7" y="12"/>
                      <a:pt x="5" y="12"/>
                    </a:cubicBezTo>
                    <a:cubicBezTo>
                      <a:pt x="4" y="12"/>
                      <a:pt x="2" y="11"/>
                      <a:pt x="1" y="10"/>
                    </a:cubicBezTo>
                    <a:cubicBezTo>
                      <a:pt x="0" y="9"/>
                      <a:pt x="0" y="8"/>
                      <a:pt x="0" y="6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3" y="9"/>
                    </a:cubicBezTo>
                    <a:cubicBezTo>
                      <a:pt x="4" y="9"/>
                      <a:pt x="4" y="10"/>
                      <a:pt x="5" y="10"/>
                    </a:cubicBezTo>
                    <a:cubicBezTo>
                      <a:pt x="6" y="10"/>
                      <a:pt x="7" y="9"/>
                      <a:pt x="8" y="9"/>
                    </a:cubicBezTo>
                    <a:cubicBezTo>
                      <a:pt x="8" y="8"/>
                      <a:pt x="9" y="7"/>
                      <a:pt x="9" y="6"/>
                    </a:cubicBezTo>
                    <a:cubicBezTo>
                      <a:pt x="9" y="5"/>
                      <a:pt x="8" y="4"/>
                      <a:pt x="8" y="4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FDFCFC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4003675" y="4638675"/>
                <a:ext cx="47625" cy="57150"/>
              </a:xfrm>
              <a:custGeom>
                <a:rect b="b" l="l" r="r" t="t"/>
                <a:pathLst>
                  <a:path extrusionOk="0" h="31" w="26">
                    <a:moveTo>
                      <a:pt x="22" y="20"/>
                    </a:move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5"/>
                      <a:pt x="24" y="27"/>
                      <a:pt x="22" y="29"/>
                    </a:cubicBezTo>
                    <a:cubicBezTo>
                      <a:pt x="19" y="30"/>
                      <a:pt x="17" y="31"/>
                      <a:pt x="14" y="31"/>
                    </a:cubicBezTo>
                    <a:cubicBezTo>
                      <a:pt x="11" y="31"/>
                      <a:pt x="8" y="31"/>
                      <a:pt x="6" y="29"/>
                    </a:cubicBezTo>
                    <a:cubicBezTo>
                      <a:pt x="4" y="28"/>
                      <a:pt x="2" y="26"/>
                      <a:pt x="1" y="24"/>
                    </a:cubicBezTo>
                    <a:cubicBezTo>
                      <a:pt x="0" y="21"/>
                      <a:pt x="0" y="18"/>
                      <a:pt x="0" y="16"/>
                    </a:cubicBezTo>
                    <a:cubicBezTo>
                      <a:pt x="0" y="13"/>
                      <a:pt x="0" y="10"/>
                      <a:pt x="2" y="8"/>
                    </a:cubicBezTo>
                    <a:cubicBezTo>
                      <a:pt x="3" y="5"/>
                      <a:pt x="4" y="3"/>
                      <a:pt x="7" y="2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1" y="3"/>
                    </a:cubicBezTo>
                    <a:cubicBezTo>
                      <a:pt x="23" y="4"/>
                      <a:pt x="25" y="6"/>
                      <a:pt x="26" y="9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8"/>
                      <a:pt x="20" y="6"/>
                      <a:pt x="19" y="5"/>
                    </a:cubicBezTo>
                    <a:cubicBezTo>
                      <a:pt x="17" y="4"/>
                      <a:pt x="16" y="4"/>
                      <a:pt x="14" y="4"/>
                    </a:cubicBezTo>
                    <a:cubicBezTo>
                      <a:pt x="11" y="4"/>
                      <a:pt x="10" y="4"/>
                      <a:pt x="8" y="5"/>
                    </a:cubicBezTo>
                    <a:cubicBezTo>
                      <a:pt x="6" y="7"/>
                      <a:pt x="5" y="8"/>
                      <a:pt x="5" y="10"/>
                    </a:cubicBezTo>
                    <a:cubicBezTo>
                      <a:pt x="4" y="12"/>
                      <a:pt x="4" y="14"/>
                      <a:pt x="4" y="16"/>
                    </a:cubicBezTo>
                    <a:cubicBezTo>
                      <a:pt x="4" y="18"/>
                      <a:pt x="4" y="20"/>
                      <a:pt x="5" y="22"/>
                    </a:cubicBezTo>
                    <a:cubicBezTo>
                      <a:pt x="6" y="24"/>
                      <a:pt x="7" y="26"/>
                      <a:pt x="8" y="26"/>
                    </a:cubicBezTo>
                    <a:cubicBezTo>
                      <a:pt x="10" y="27"/>
                      <a:pt x="12" y="28"/>
                      <a:pt x="13" y="28"/>
                    </a:cubicBezTo>
                    <a:cubicBezTo>
                      <a:pt x="16" y="28"/>
                      <a:pt x="17" y="27"/>
                      <a:pt x="19" y="26"/>
                    </a:cubicBezTo>
                    <a:cubicBezTo>
                      <a:pt x="21" y="25"/>
                      <a:pt x="22" y="23"/>
                      <a:pt x="22" y="20"/>
                    </a:cubicBezTo>
                    <a:close/>
                  </a:path>
                </a:pathLst>
              </a:custGeom>
              <a:solidFill>
                <a:srgbClr val="FDFCFC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4060825" y="4613275"/>
                <a:ext cx="34925" cy="38100"/>
              </a:xfrm>
              <a:custGeom>
                <a:rect b="b" l="l" r="r" t="t"/>
                <a:pathLst>
                  <a:path extrusionOk="0" h="21" w="19">
                    <a:moveTo>
                      <a:pt x="16" y="14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7" y="13"/>
                      <a:pt x="17" y="13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5" y="10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8"/>
                      <a:pt x="17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7"/>
                      <a:pt x="18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7" y="5"/>
                      <a:pt x="16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4"/>
                      <a:pt x="12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3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1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1"/>
                      <a:pt x="2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2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1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6"/>
                      <a:pt x="2" y="16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5"/>
                      <a:pt x="7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8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20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0"/>
                      <a:pt x="10" y="19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7"/>
                      <a:pt x="12" y="17"/>
                      <a:pt x="11" y="17"/>
                    </a:cubicBezTo>
                    <a:cubicBezTo>
                      <a:pt x="11" y="17"/>
                      <a:pt x="11" y="17"/>
                      <a:pt x="11" y="16"/>
                    </a:cubicBezTo>
                    <a:cubicBezTo>
                      <a:pt x="12" y="16"/>
                      <a:pt x="13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6" y="15"/>
                    </a:cubicBezTo>
                    <a:cubicBezTo>
                      <a:pt x="16" y="16"/>
                      <a:pt x="17" y="16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6"/>
                      <a:pt x="19" y="16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5"/>
                      <a:pt x="17" y="14"/>
                      <a:pt x="16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4"/>
                      <a:pt x="11" y="15"/>
                      <a:pt x="10" y="15"/>
                    </a:cubicBezTo>
                    <a:cubicBezTo>
                      <a:pt x="10" y="15"/>
                      <a:pt x="10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5"/>
                      <a:pt x="8" y="15"/>
                      <a:pt x="7" y="14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10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8" y="7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2" y="7"/>
                      <a:pt x="13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9"/>
                      <a:pt x="14" y="10"/>
                      <a:pt x="14" y="11"/>
                    </a:cubicBezTo>
                    <a:cubicBezTo>
                      <a:pt x="14" y="11"/>
                      <a:pt x="14" y="12"/>
                      <a:pt x="14" y="13"/>
                    </a:cubicBezTo>
                    <a:close/>
                  </a:path>
                </a:pathLst>
              </a:custGeom>
              <a:solidFill>
                <a:srgbClr val="FDFCFC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3843338" y="4592638"/>
                <a:ext cx="417513" cy="257175"/>
              </a:xfrm>
              <a:custGeom>
                <a:rect b="b" l="l" r="r" t="t"/>
                <a:pathLst>
                  <a:path extrusionOk="0" h="140" w="227">
                    <a:moveTo>
                      <a:pt x="227" y="127"/>
                    </a:moveTo>
                    <a:cubicBezTo>
                      <a:pt x="227" y="13"/>
                      <a:pt x="227" y="13"/>
                      <a:pt x="227" y="13"/>
                    </a:cubicBezTo>
                    <a:cubicBezTo>
                      <a:pt x="227" y="6"/>
                      <a:pt x="221" y="0"/>
                      <a:pt x="2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4"/>
                      <a:pt x="6" y="140"/>
                      <a:pt x="13" y="140"/>
                    </a:cubicBezTo>
                    <a:cubicBezTo>
                      <a:pt x="81" y="140"/>
                      <a:pt x="81" y="140"/>
                      <a:pt x="81" y="140"/>
                    </a:cubicBezTo>
                    <a:cubicBezTo>
                      <a:pt x="80" y="137"/>
                      <a:pt x="80" y="134"/>
                      <a:pt x="81" y="132"/>
                    </a:cubicBezTo>
                    <a:cubicBezTo>
                      <a:pt x="78" y="131"/>
                      <a:pt x="76" y="128"/>
                      <a:pt x="76" y="125"/>
                    </a:cubicBezTo>
                    <a:cubicBezTo>
                      <a:pt x="76" y="122"/>
                      <a:pt x="79" y="118"/>
                      <a:pt x="83" y="118"/>
                    </a:cubicBezTo>
                    <a:cubicBezTo>
                      <a:pt x="97" y="118"/>
                      <a:pt x="97" y="118"/>
                      <a:pt x="97" y="118"/>
                    </a:cubicBezTo>
                    <a:cubicBezTo>
                      <a:pt x="101" y="118"/>
                      <a:pt x="104" y="122"/>
                      <a:pt x="104" y="125"/>
                    </a:cubicBezTo>
                    <a:cubicBezTo>
                      <a:pt x="104" y="126"/>
                      <a:pt x="104" y="127"/>
                      <a:pt x="104" y="127"/>
                    </a:cubicBezTo>
                    <a:cubicBezTo>
                      <a:pt x="105" y="128"/>
                      <a:pt x="106" y="130"/>
                      <a:pt x="107" y="132"/>
                    </a:cubicBezTo>
                    <a:cubicBezTo>
                      <a:pt x="107" y="134"/>
                      <a:pt x="108" y="137"/>
                      <a:pt x="109" y="140"/>
                    </a:cubicBezTo>
                    <a:cubicBezTo>
                      <a:pt x="215" y="140"/>
                      <a:pt x="215" y="140"/>
                      <a:pt x="215" y="140"/>
                    </a:cubicBezTo>
                    <a:cubicBezTo>
                      <a:pt x="221" y="140"/>
                      <a:pt x="227" y="134"/>
                      <a:pt x="227" y="127"/>
                    </a:cubicBezTo>
                    <a:close/>
                    <a:moveTo>
                      <a:pt x="29" y="92"/>
                    </a:moveTo>
                    <a:cubicBezTo>
                      <a:pt x="15" y="92"/>
                      <a:pt x="15" y="92"/>
                      <a:pt x="15" y="92"/>
                    </a:cubicBezTo>
                    <a:cubicBezTo>
                      <a:pt x="11" y="92"/>
                      <a:pt x="8" y="89"/>
                      <a:pt x="8" y="85"/>
                    </a:cubicBezTo>
                    <a:cubicBezTo>
                      <a:pt x="8" y="82"/>
                      <a:pt x="11" y="78"/>
                      <a:pt x="15" y="78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3" y="78"/>
                      <a:pt x="36" y="82"/>
                      <a:pt x="36" y="85"/>
                    </a:cubicBezTo>
                    <a:cubicBezTo>
                      <a:pt x="36" y="89"/>
                      <a:pt x="33" y="92"/>
                      <a:pt x="29" y="92"/>
                    </a:cubicBezTo>
                    <a:close/>
                    <a:moveTo>
                      <a:pt x="64" y="92"/>
                    </a:moveTo>
                    <a:cubicBezTo>
                      <a:pt x="49" y="92"/>
                      <a:pt x="49" y="92"/>
                      <a:pt x="49" y="92"/>
                    </a:cubicBezTo>
                    <a:cubicBezTo>
                      <a:pt x="46" y="92"/>
                      <a:pt x="42" y="89"/>
                      <a:pt x="42" y="85"/>
                    </a:cubicBezTo>
                    <a:cubicBezTo>
                      <a:pt x="42" y="82"/>
                      <a:pt x="46" y="78"/>
                      <a:pt x="49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8" y="78"/>
                      <a:pt x="71" y="82"/>
                      <a:pt x="71" y="85"/>
                    </a:cubicBezTo>
                    <a:cubicBezTo>
                      <a:pt x="71" y="89"/>
                      <a:pt x="68" y="92"/>
                      <a:pt x="64" y="92"/>
                    </a:cubicBezTo>
                    <a:close/>
                    <a:moveTo>
                      <a:pt x="97" y="113"/>
                    </a:moveTo>
                    <a:cubicBezTo>
                      <a:pt x="83" y="113"/>
                      <a:pt x="83" y="113"/>
                      <a:pt x="83" y="113"/>
                    </a:cubicBezTo>
                    <a:cubicBezTo>
                      <a:pt x="79" y="113"/>
                      <a:pt x="76" y="110"/>
                      <a:pt x="76" y="106"/>
                    </a:cubicBezTo>
                    <a:cubicBezTo>
                      <a:pt x="76" y="102"/>
                      <a:pt x="79" y="99"/>
                      <a:pt x="83" y="99"/>
                    </a:cubicBezTo>
                    <a:cubicBezTo>
                      <a:pt x="97" y="99"/>
                      <a:pt x="97" y="99"/>
                      <a:pt x="97" y="99"/>
                    </a:cubicBezTo>
                    <a:cubicBezTo>
                      <a:pt x="101" y="99"/>
                      <a:pt x="104" y="102"/>
                      <a:pt x="104" y="106"/>
                    </a:cubicBezTo>
                    <a:cubicBezTo>
                      <a:pt x="104" y="110"/>
                      <a:pt x="101" y="113"/>
                      <a:pt x="97" y="113"/>
                    </a:cubicBezTo>
                    <a:close/>
                    <a:moveTo>
                      <a:pt x="13" y="70"/>
                    </a:moveTo>
                    <a:cubicBezTo>
                      <a:pt x="9" y="70"/>
                      <a:pt x="6" y="67"/>
                      <a:pt x="6" y="6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8"/>
                      <a:pt x="9" y="5"/>
                      <a:pt x="13" y="5"/>
                    </a:cubicBezTo>
                    <a:cubicBezTo>
                      <a:pt x="215" y="5"/>
                      <a:pt x="215" y="5"/>
                      <a:pt x="215" y="5"/>
                    </a:cubicBezTo>
                    <a:cubicBezTo>
                      <a:pt x="219" y="5"/>
                      <a:pt x="222" y="8"/>
                      <a:pt x="222" y="12"/>
                    </a:cubicBezTo>
                    <a:cubicBezTo>
                      <a:pt x="222" y="63"/>
                      <a:pt x="222" y="63"/>
                      <a:pt x="222" y="63"/>
                    </a:cubicBezTo>
                    <a:cubicBezTo>
                      <a:pt x="222" y="67"/>
                      <a:pt x="219" y="70"/>
                      <a:pt x="215" y="70"/>
                    </a:cubicBezTo>
                    <a:lnTo>
                      <a:pt x="13" y="70"/>
                    </a:lnTo>
                    <a:close/>
                    <a:moveTo>
                      <a:pt x="132" y="132"/>
                    </a:moveTo>
                    <a:cubicBezTo>
                      <a:pt x="118" y="132"/>
                      <a:pt x="118" y="132"/>
                      <a:pt x="118" y="132"/>
                    </a:cubicBezTo>
                    <a:cubicBezTo>
                      <a:pt x="114" y="132"/>
                      <a:pt x="111" y="129"/>
                      <a:pt x="111" y="125"/>
                    </a:cubicBezTo>
                    <a:cubicBezTo>
                      <a:pt x="111" y="122"/>
                      <a:pt x="114" y="118"/>
                      <a:pt x="118" y="118"/>
                    </a:cubicBezTo>
                    <a:cubicBezTo>
                      <a:pt x="132" y="118"/>
                      <a:pt x="132" y="118"/>
                      <a:pt x="132" y="118"/>
                    </a:cubicBezTo>
                    <a:cubicBezTo>
                      <a:pt x="136" y="118"/>
                      <a:pt x="139" y="122"/>
                      <a:pt x="139" y="125"/>
                    </a:cubicBezTo>
                    <a:cubicBezTo>
                      <a:pt x="139" y="129"/>
                      <a:pt x="136" y="132"/>
                      <a:pt x="132" y="132"/>
                    </a:cubicBezTo>
                    <a:close/>
                    <a:moveTo>
                      <a:pt x="132" y="113"/>
                    </a:moveTo>
                    <a:cubicBezTo>
                      <a:pt x="118" y="113"/>
                      <a:pt x="118" y="113"/>
                      <a:pt x="118" y="113"/>
                    </a:cubicBezTo>
                    <a:cubicBezTo>
                      <a:pt x="114" y="113"/>
                      <a:pt x="111" y="110"/>
                      <a:pt x="111" y="106"/>
                    </a:cubicBezTo>
                    <a:cubicBezTo>
                      <a:pt x="111" y="102"/>
                      <a:pt x="114" y="99"/>
                      <a:pt x="118" y="99"/>
                    </a:cubicBezTo>
                    <a:cubicBezTo>
                      <a:pt x="132" y="99"/>
                      <a:pt x="132" y="99"/>
                      <a:pt x="132" y="99"/>
                    </a:cubicBezTo>
                    <a:cubicBezTo>
                      <a:pt x="136" y="99"/>
                      <a:pt x="139" y="102"/>
                      <a:pt x="139" y="106"/>
                    </a:cubicBezTo>
                    <a:cubicBezTo>
                      <a:pt x="139" y="110"/>
                      <a:pt x="136" y="113"/>
                      <a:pt x="132" y="113"/>
                    </a:cubicBezTo>
                    <a:close/>
                    <a:moveTo>
                      <a:pt x="168" y="132"/>
                    </a:moveTo>
                    <a:cubicBezTo>
                      <a:pt x="154" y="132"/>
                      <a:pt x="154" y="132"/>
                      <a:pt x="154" y="132"/>
                    </a:cubicBezTo>
                    <a:cubicBezTo>
                      <a:pt x="150" y="132"/>
                      <a:pt x="147" y="129"/>
                      <a:pt x="147" y="125"/>
                    </a:cubicBezTo>
                    <a:cubicBezTo>
                      <a:pt x="147" y="122"/>
                      <a:pt x="150" y="118"/>
                      <a:pt x="154" y="118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72" y="118"/>
                      <a:pt x="175" y="122"/>
                      <a:pt x="175" y="125"/>
                    </a:cubicBezTo>
                    <a:cubicBezTo>
                      <a:pt x="175" y="129"/>
                      <a:pt x="172" y="132"/>
                      <a:pt x="168" y="132"/>
                    </a:cubicBezTo>
                    <a:close/>
                    <a:moveTo>
                      <a:pt x="168" y="113"/>
                    </a:moveTo>
                    <a:cubicBezTo>
                      <a:pt x="154" y="113"/>
                      <a:pt x="154" y="113"/>
                      <a:pt x="154" y="113"/>
                    </a:cubicBezTo>
                    <a:cubicBezTo>
                      <a:pt x="150" y="113"/>
                      <a:pt x="147" y="110"/>
                      <a:pt x="147" y="106"/>
                    </a:cubicBezTo>
                    <a:cubicBezTo>
                      <a:pt x="147" y="102"/>
                      <a:pt x="150" y="99"/>
                      <a:pt x="154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72" y="99"/>
                      <a:pt x="175" y="102"/>
                      <a:pt x="175" y="106"/>
                    </a:cubicBezTo>
                    <a:cubicBezTo>
                      <a:pt x="175" y="110"/>
                      <a:pt x="172" y="113"/>
                      <a:pt x="168" y="113"/>
                    </a:cubicBezTo>
                    <a:close/>
                    <a:moveTo>
                      <a:pt x="203" y="132"/>
                    </a:moveTo>
                    <a:cubicBezTo>
                      <a:pt x="188" y="132"/>
                      <a:pt x="188" y="132"/>
                      <a:pt x="188" y="132"/>
                    </a:cubicBezTo>
                    <a:cubicBezTo>
                      <a:pt x="185" y="132"/>
                      <a:pt x="181" y="129"/>
                      <a:pt x="181" y="125"/>
                    </a:cubicBezTo>
                    <a:cubicBezTo>
                      <a:pt x="181" y="122"/>
                      <a:pt x="185" y="118"/>
                      <a:pt x="188" y="118"/>
                    </a:cubicBezTo>
                    <a:cubicBezTo>
                      <a:pt x="203" y="118"/>
                      <a:pt x="203" y="118"/>
                      <a:pt x="203" y="118"/>
                    </a:cubicBezTo>
                    <a:cubicBezTo>
                      <a:pt x="207" y="118"/>
                      <a:pt x="210" y="122"/>
                      <a:pt x="210" y="125"/>
                    </a:cubicBezTo>
                    <a:cubicBezTo>
                      <a:pt x="210" y="129"/>
                      <a:pt x="207" y="132"/>
                      <a:pt x="203" y="132"/>
                    </a:cubicBezTo>
                    <a:close/>
                    <a:moveTo>
                      <a:pt x="203" y="113"/>
                    </a:moveTo>
                    <a:cubicBezTo>
                      <a:pt x="188" y="113"/>
                      <a:pt x="188" y="113"/>
                      <a:pt x="188" y="113"/>
                    </a:cubicBezTo>
                    <a:cubicBezTo>
                      <a:pt x="185" y="113"/>
                      <a:pt x="181" y="110"/>
                      <a:pt x="181" y="106"/>
                    </a:cubicBezTo>
                    <a:cubicBezTo>
                      <a:pt x="181" y="102"/>
                      <a:pt x="185" y="99"/>
                      <a:pt x="188" y="99"/>
                    </a:cubicBezTo>
                    <a:cubicBezTo>
                      <a:pt x="203" y="99"/>
                      <a:pt x="203" y="99"/>
                      <a:pt x="203" y="99"/>
                    </a:cubicBezTo>
                    <a:cubicBezTo>
                      <a:pt x="207" y="99"/>
                      <a:pt x="210" y="102"/>
                      <a:pt x="210" y="106"/>
                    </a:cubicBezTo>
                    <a:cubicBezTo>
                      <a:pt x="210" y="110"/>
                      <a:pt x="207" y="113"/>
                      <a:pt x="203" y="113"/>
                    </a:cubicBezTo>
                    <a:close/>
                    <a:moveTo>
                      <a:pt x="176" y="92"/>
                    </a:moveTo>
                    <a:cubicBezTo>
                      <a:pt x="172" y="92"/>
                      <a:pt x="169" y="89"/>
                      <a:pt x="169" y="85"/>
                    </a:cubicBezTo>
                    <a:cubicBezTo>
                      <a:pt x="169" y="82"/>
                      <a:pt x="172" y="78"/>
                      <a:pt x="176" y="78"/>
                    </a:cubicBezTo>
                    <a:cubicBezTo>
                      <a:pt x="215" y="78"/>
                      <a:pt x="215" y="78"/>
                      <a:pt x="215" y="78"/>
                    </a:cubicBezTo>
                    <a:cubicBezTo>
                      <a:pt x="218" y="78"/>
                      <a:pt x="222" y="82"/>
                      <a:pt x="222" y="85"/>
                    </a:cubicBezTo>
                    <a:cubicBezTo>
                      <a:pt x="222" y="89"/>
                      <a:pt x="218" y="92"/>
                      <a:pt x="215" y="92"/>
                    </a:cubicBezTo>
                    <a:lnTo>
                      <a:pt x="176" y="92"/>
                    </a:lnTo>
                    <a:close/>
                  </a:path>
                </a:pathLst>
              </a:custGeom>
              <a:solidFill>
                <a:srgbClr val="FDFCFC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3973513" y="4822825"/>
                <a:ext cx="277813" cy="320675"/>
              </a:xfrm>
              <a:custGeom>
                <a:rect b="b" l="l" r="r" t="t"/>
                <a:pathLst>
                  <a:path extrusionOk="0" h="175" w="151">
                    <a:moveTo>
                      <a:pt x="82" y="49"/>
                    </a:moveTo>
                    <a:cubicBezTo>
                      <a:pt x="82" y="50"/>
                      <a:pt x="82" y="51"/>
                      <a:pt x="81" y="52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2" y="42"/>
                      <a:pt x="67" y="41"/>
                      <a:pt x="64" y="42"/>
                    </a:cubicBezTo>
                    <a:cubicBezTo>
                      <a:pt x="61" y="42"/>
                      <a:pt x="59" y="43"/>
                      <a:pt x="57" y="45"/>
                    </a:cubicBezTo>
                    <a:cubicBezTo>
                      <a:pt x="55" y="47"/>
                      <a:pt x="54" y="50"/>
                      <a:pt x="54" y="53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4" y="44"/>
                      <a:pt x="41" y="34"/>
                      <a:pt x="38" y="24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5"/>
                      <a:pt x="30" y="3"/>
                      <a:pt x="27" y="2"/>
                    </a:cubicBezTo>
                    <a:cubicBezTo>
                      <a:pt x="24" y="0"/>
                      <a:pt x="21" y="0"/>
                      <a:pt x="18" y="2"/>
                    </a:cubicBezTo>
                    <a:cubicBezTo>
                      <a:pt x="13" y="5"/>
                      <a:pt x="11" y="9"/>
                      <a:pt x="13" y="16"/>
                    </a:cubicBezTo>
                    <a:cubicBezTo>
                      <a:pt x="18" y="31"/>
                      <a:pt x="23" y="46"/>
                      <a:pt x="27" y="61"/>
                    </a:cubicBezTo>
                    <a:cubicBezTo>
                      <a:pt x="43" y="109"/>
                      <a:pt x="43" y="109"/>
                      <a:pt x="43" y="109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5" y="110"/>
                      <a:pt x="33" y="109"/>
                      <a:pt x="31" y="108"/>
                    </a:cubicBezTo>
                    <a:cubicBezTo>
                      <a:pt x="27" y="106"/>
                      <a:pt x="23" y="104"/>
                      <a:pt x="18" y="101"/>
                    </a:cubicBezTo>
                    <a:cubicBezTo>
                      <a:pt x="17" y="101"/>
                      <a:pt x="15" y="100"/>
                      <a:pt x="13" y="100"/>
                    </a:cubicBezTo>
                    <a:cubicBezTo>
                      <a:pt x="11" y="100"/>
                      <a:pt x="9" y="101"/>
                      <a:pt x="7" y="102"/>
                    </a:cubicBezTo>
                    <a:cubicBezTo>
                      <a:pt x="3" y="104"/>
                      <a:pt x="1" y="108"/>
                      <a:pt x="1" y="112"/>
                    </a:cubicBezTo>
                    <a:cubicBezTo>
                      <a:pt x="0" y="117"/>
                      <a:pt x="3" y="121"/>
                      <a:pt x="8" y="124"/>
                    </a:cubicBezTo>
                    <a:cubicBezTo>
                      <a:pt x="12" y="126"/>
                      <a:pt x="16" y="129"/>
                      <a:pt x="21" y="131"/>
                    </a:cubicBezTo>
                    <a:cubicBezTo>
                      <a:pt x="28" y="134"/>
                      <a:pt x="35" y="138"/>
                      <a:pt x="41" y="142"/>
                    </a:cubicBezTo>
                    <a:cubicBezTo>
                      <a:pt x="56" y="150"/>
                      <a:pt x="70" y="161"/>
                      <a:pt x="84" y="175"/>
                    </a:cubicBezTo>
                    <a:cubicBezTo>
                      <a:pt x="84" y="175"/>
                      <a:pt x="84" y="175"/>
                      <a:pt x="84" y="175"/>
                    </a:cubicBezTo>
                    <a:cubicBezTo>
                      <a:pt x="106" y="168"/>
                      <a:pt x="127" y="161"/>
                      <a:pt x="149" y="154"/>
                    </a:cubicBezTo>
                    <a:cubicBezTo>
                      <a:pt x="150" y="143"/>
                      <a:pt x="151" y="133"/>
                      <a:pt x="151" y="124"/>
                    </a:cubicBezTo>
                    <a:cubicBezTo>
                      <a:pt x="151" y="115"/>
                      <a:pt x="150" y="107"/>
                      <a:pt x="148" y="99"/>
                    </a:cubicBezTo>
                    <a:cubicBezTo>
                      <a:pt x="144" y="85"/>
                      <a:pt x="139" y="71"/>
                      <a:pt x="135" y="57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0" y="43"/>
                      <a:pt x="126" y="40"/>
                      <a:pt x="121" y="41"/>
                    </a:cubicBezTo>
                    <a:cubicBezTo>
                      <a:pt x="116" y="41"/>
                      <a:pt x="112" y="45"/>
                      <a:pt x="111" y="50"/>
                    </a:cubicBezTo>
                    <a:cubicBezTo>
                      <a:pt x="111" y="50"/>
                      <a:pt x="111" y="51"/>
                      <a:pt x="111" y="51"/>
                    </a:cubicBezTo>
                    <a:cubicBezTo>
                      <a:pt x="110" y="63"/>
                      <a:pt x="110" y="63"/>
                      <a:pt x="110" y="63"/>
                    </a:cubicBezTo>
                    <a:cubicBezTo>
                      <a:pt x="105" y="53"/>
                      <a:pt x="105" y="53"/>
                      <a:pt x="105" y="53"/>
                    </a:cubicBezTo>
                    <a:cubicBezTo>
                      <a:pt x="104" y="51"/>
                      <a:pt x="104" y="49"/>
                      <a:pt x="103" y="48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1" y="41"/>
                      <a:pt x="96" y="38"/>
                      <a:pt x="91" y="39"/>
                    </a:cubicBezTo>
                    <a:cubicBezTo>
                      <a:pt x="86" y="39"/>
                      <a:pt x="82" y="43"/>
                      <a:pt x="82" y="49"/>
                    </a:cubicBezTo>
                    <a:close/>
                  </a:path>
                </a:pathLst>
              </a:custGeom>
              <a:solidFill>
                <a:srgbClr val="FDFCFC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>
                <a:off x="3803650" y="4560888"/>
                <a:ext cx="498475" cy="322263"/>
              </a:xfrm>
              <a:custGeom>
                <a:rect b="b" l="l" r="r" t="t"/>
                <a:pathLst>
                  <a:path extrusionOk="0" h="176" w="271">
                    <a:moveTo>
                      <a:pt x="257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70"/>
                      <a:pt x="6" y="176"/>
                      <a:pt x="14" y="176"/>
                    </a:cubicBezTo>
                    <a:cubicBezTo>
                      <a:pt x="108" y="176"/>
                      <a:pt x="108" y="176"/>
                      <a:pt x="108" y="176"/>
                    </a:cubicBezTo>
                    <a:cubicBezTo>
                      <a:pt x="107" y="171"/>
                      <a:pt x="105" y="166"/>
                      <a:pt x="103" y="161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26" y="161"/>
                      <a:pt x="19" y="154"/>
                      <a:pt x="19" y="145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2"/>
                      <a:pt x="26" y="15"/>
                      <a:pt x="35" y="15"/>
                    </a:cubicBezTo>
                    <a:cubicBezTo>
                      <a:pt x="237" y="15"/>
                      <a:pt x="237" y="15"/>
                      <a:pt x="237" y="15"/>
                    </a:cubicBezTo>
                    <a:cubicBezTo>
                      <a:pt x="245" y="15"/>
                      <a:pt x="252" y="22"/>
                      <a:pt x="252" y="31"/>
                    </a:cubicBezTo>
                    <a:cubicBezTo>
                      <a:pt x="252" y="145"/>
                      <a:pt x="252" y="145"/>
                      <a:pt x="252" y="145"/>
                    </a:cubicBezTo>
                    <a:cubicBezTo>
                      <a:pt x="252" y="154"/>
                      <a:pt x="245" y="161"/>
                      <a:pt x="237" y="161"/>
                    </a:cubicBezTo>
                    <a:cubicBezTo>
                      <a:pt x="132" y="161"/>
                      <a:pt x="132" y="161"/>
                      <a:pt x="132" y="161"/>
                    </a:cubicBezTo>
                    <a:cubicBezTo>
                      <a:pt x="137" y="176"/>
                      <a:pt x="137" y="176"/>
                      <a:pt x="137" y="176"/>
                    </a:cubicBezTo>
                    <a:cubicBezTo>
                      <a:pt x="182" y="176"/>
                      <a:pt x="182" y="176"/>
                      <a:pt x="182" y="176"/>
                    </a:cubicBezTo>
                    <a:cubicBezTo>
                      <a:pt x="182" y="176"/>
                      <a:pt x="183" y="176"/>
                      <a:pt x="183" y="176"/>
                    </a:cubicBezTo>
                    <a:cubicBezTo>
                      <a:pt x="185" y="175"/>
                      <a:pt x="187" y="176"/>
                      <a:pt x="189" y="176"/>
                    </a:cubicBezTo>
                    <a:cubicBezTo>
                      <a:pt x="257" y="176"/>
                      <a:pt x="257" y="176"/>
                      <a:pt x="257" y="176"/>
                    </a:cubicBezTo>
                    <a:cubicBezTo>
                      <a:pt x="265" y="176"/>
                      <a:pt x="271" y="170"/>
                      <a:pt x="271" y="162"/>
                    </a:cubicBezTo>
                    <a:cubicBezTo>
                      <a:pt x="271" y="14"/>
                      <a:pt x="271" y="14"/>
                      <a:pt x="271" y="14"/>
                    </a:cubicBezTo>
                    <a:cubicBezTo>
                      <a:pt x="271" y="6"/>
                      <a:pt x="265" y="0"/>
                      <a:pt x="257" y="0"/>
                    </a:cubicBezTo>
                    <a:close/>
                  </a:path>
                </a:pathLst>
              </a:custGeom>
              <a:solidFill>
                <a:srgbClr val="FDFCFC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>
                <a:off x="4138613" y="4881563"/>
                <a:ext cx="12700" cy="1588"/>
              </a:xfrm>
              <a:custGeom>
                <a:rect b="b" l="l" r="r" t="t"/>
                <a:pathLst>
                  <a:path extrusionOk="0" h="1" w="7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1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FDFCFC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4154488" y="4681538"/>
                <a:ext cx="20700" cy="28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4181475" y="4667250"/>
                <a:ext cx="20700" cy="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4210050" y="4649788"/>
                <a:ext cx="20700" cy="60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4156075" y="4619625"/>
                <a:ext cx="30163" cy="28575"/>
              </a:xfrm>
              <a:custGeom>
                <a:rect b="b" l="l" r="r" t="t"/>
                <a:pathLst>
                  <a:path extrusionOk="0" h="16" w="16">
                    <a:moveTo>
                      <a:pt x="14" y="13"/>
                    </a:moveTo>
                    <a:cubicBezTo>
                      <a:pt x="14" y="12"/>
                      <a:pt x="14" y="11"/>
                      <a:pt x="14" y="11"/>
                    </a:cubicBezTo>
                    <a:cubicBezTo>
                      <a:pt x="13" y="10"/>
                      <a:pt x="11" y="9"/>
                      <a:pt x="10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1" y="8"/>
                      <a:pt x="12" y="8"/>
                      <a:pt x="12" y="8"/>
                    </a:cubicBezTo>
                    <a:cubicBezTo>
                      <a:pt x="13" y="8"/>
                      <a:pt x="13" y="8"/>
                      <a:pt x="14" y="8"/>
                    </a:cubicBezTo>
                    <a:cubicBezTo>
                      <a:pt x="15" y="8"/>
                      <a:pt x="15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4"/>
                    </a:cubicBezTo>
                    <a:cubicBezTo>
                      <a:pt x="15" y="3"/>
                      <a:pt x="14" y="2"/>
                      <a:pt x="12" y="2"/>
                    </a:cubicBezTo>
                    <a:cubicBezTo>
                      <a:pt x="11" y="2"/>
                      <a:pt x="11" y="2"/>
                      <a:pt x="10" y="3"/>
                    </a:cubicBezTo>
                    <a:cubicBezTo>
                      <a:pt x="9" y="4"/>
                      <a:pt x="8" y="5"/>
                      <a:pt x="8" y="6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2" y="2"/>
                      <a:pt x="1" y="4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3" y="7"/>
                      <a:pt x="4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4" y="9"/>
                      <a:pt x="3" y="9"/>
                    </a:cubicBezTo>
                    <a:cubicBezTo>
                      <a:pt x="2" y="8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1" y="13"/>
                      <a:pt x="1" y="14"/>
                      <a:pt x="2" y="14"/>
                    </a:cubicBezTo>
                    <a:cubicBezTo>
                      <a:pt x="4" y="15"/>
                      <a:pt x="5" y="15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9" y="11"/>
                      <a:pt x="9" y="12"/>
                      <a:pt x="8" y="13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6"/>
                      <a:pt x="11" y="16"/>
                      <a:pt x="12" y="16"/>
                    </a:cubicBezTo>
                    <a:cubicBezTo>
                      <a:pt x="13" y="15"/>
                      <a:pt x="14" y="14"/>
                      <a:pt x="14" y="13"/>
                    </a:cubicBezTo>
                    <a:close/>
                    <a:moveTo>
                      <a:pt x="8" y="9"/>
                    </a:move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9"/>
                      <a:pt x="8" y="9"/>
                      <a:pt x="8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6"/>
            <p:cNvGrpSpPr/>
            <p:nvPr/>
          </p:nvGrpSpPr>
          <p:grpSpPr>
            <a:xfrm>
              <a:off x="10504803" y="3134741"/>
              <a:ext cx="396000" cy="396000"/>
              <a:chOff x="4748213" y="3522663"/>
              <a:chExt cx="706500" cy="703200"/>
            </a:xfrm>
          </p:grpSpPr>
          <p:sp>
            <p:nvSpPr>
              <p:cNvPr id="413" name="Google Shape;413;p6"/>
              <p:cNvSpPr/>
              <p:nvPr/>
            </p:nvSpPr>
            <p:spPr>
              <a:xfrm>
                <a:off x="4748213" y="3522663"/>
                <a:ext cx="706500" cy="703200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14" name="Google Shape;414;p6"/>
              <p:cNvGrpSpPr/>
              <p:nvPr/>
            </p:nvGrpSpPr>
            <p:grpSpPr>
              <a:xfrm>
                <a:off x="4878388" y="3694113"/>
                <a:ext cx="452438" cy="360363"/>
                <a:chOff x="4878388" y="3694113"/>
                <a:chExt cx="452438" cy="360363"/>
              </a:xfrm>
            </p:grpSpPr>
            <p:sp>
              <p:nvSpPr>
                <p:cNvPr id="415" name="Google Shape;415;p6"/>
                <p:cNvSpPr/>
                <p:nvPr/>
              </p:nvSpPr>
              <p:spPr>
                <a:xfrm>
                  <a:off x="4878388" y="3694113"/>
                  <a:ext cx="452438" cy="360363"/>
                </a:xfrm>
                <a:custGeom>
                  <a:rect b="b" l="l" r="r" t="t"/>
                  <a:pathLst>
                    <a:path extrusionOk="0" h="196" w="246">
                      <a:moveTo>
                        <a:pt x="246" y="8"/>
                      </a:moveTo>
                      <a:cubicBezTo>
                        <a:pt x="246" y="3"/>
                        <a:pt x="244" y="0"/>
                        <a:pt x="238" y="0"/>
                      </a:cubicBezTo>
                      <a:cubicBezTo>
                        <a:pt x="200" y="0"/>
                        <a:pt x="162" y="0"/>
                        <a:pt x="123" y="0"/>
                      </a:cubicBez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85" y="0"/>
                        <a:pt x="47" y="0"/>
                        <a:pt x="9" y="0"/>
                      </a:cubicBezTo>
                      <a:cubicBezTo>
                        <a:pt x="3" y="0"/>
                        <a:pt x="0" y="3"/>
                        <a:pt x="0" y="9"/>
                      </a:cubicBezTo>
                      <a:cubicBezTo>
                        <a:pt x="0" y="63"/>
                        <a:pt x="0" y="117"/>
                        <a:pt x="0" y="171"/>
                      </a:cubicBezTo>
                      <a:cubicBezTo>
                        <a:pt x="0" y="181"/>
                        <a:pt x="2" y="183"/>
                        <a:pt x="11" y="183"/>
                      </a:cubicBezTo>
                      <a:cubicBezTo>
                        <a:pt x="13" y="183"/>
                        <a:pt x="13" y="183"/>
                        <a:pt x="14" y="185"/>
                      </a:cubicBezTo>
                      <a:cubicBezTo>
                        <a:pt x="15" y="188"/>
                        <a:pt x="17" y="191"/>
                        <a:pt x="18" y="194"/>
                      </a:cubicBezTo>
                      <a:cubicBezTo>
                        <a:pt x="19" y="196"/>
                        <a:pt x="19" y="196"/>
                        <a:pt x="21" y="196"/>
                      </a:cubicBezTo>
                      <a:cubicBezTo>
                        <a:pt x="36" y="196"/>
                        <a:pt x="51" y="196"/>
                        <a:pt x="66" y="196"/>
                      </a:cubicBezTo>
                      <a:cubicBezTo>
                        <a:pt x="68" y="196"/>
                        <a:pt x="68" y="196"/>
                        <a:pt x="69" y="194"/>
                      </a:cubicBezTo>
                      <a:cubicBezTo>
                        <a:pt x="70" y="191"/>
                        <a:pt x="72" y="188"/>
                        <a:pt x="73" y="184"/>
                      </a:cubicBezTo>
                      <a:cubicBezTo>
                        <a:pt x="74" y="183"/>
                        <a:pt x="74" y="183"/>
                        <a:pt x="76" y="183"/>
                      </a:cubicBezTo>
                      <a:cubicBezTo>
                        <a:pt x="107" y="183"/>
                        <a:pt x="139" y="183"/>
                        <a:pt x="171" y="183"/>
                      </a:cubicBezTo>
                      <a:cubicBezTo>
                        <a:pt x="172" y="183"/>
                        <a:pt x="173" y="183"/>
                        <a:pt x="173" y="184"/>
                      </a:cubicBezTo>
                      <a:cubicBezTo>
                        <a:pt x="175" y="188"/>
                        <a:pt x="176" y="191"/>
                        <a:pt x="178" y="194"/>
                      </a:cubicBezTo>
                      <a:cubicBezTo>
                        <a:pt x="178" y="196"/>
                        <a:pt x="179" y="196"/>
                        <a:pt x="180" y="196"/>
                      </a:cubicBezTo>
                      <a:cubicBezTo>
                        <a:pt x="195" y="196"/>
                        <a:pt x="211" y="196"/>
                        <a:pt x="226" y="196"/>
                      </a:cubicBezTo>
                      <a:cubicBezTo>
                        <a:pt x="227" y="196"/>
                        <a:pt x="228" y="195"/>
                        <a:pt x="228" y="194"/>
                      </a:cubicBezTo>
                      <a:cubicBezTo>
                        <a:pt x="230" y="192"/>
                        <a:pt x="231" y="189"/>
                        <a:pt x="232" y="186"/>
                      </a:cubicBezTo>
                      <a:cubicBezTo>
                        <a:pt x="233" y="183"/>
                        <a:pt x="234" y="183"/>
                        <a:pt x="237" y="183"/>
                      </a:cubicBezTo>
                      <a:cubicBezTo>
                        <a:pt x="243" y="183"/>
                        <a:pt x="246" y="180"/>
                        <a:pt x="246" y="173"/>
                      </a:cubicBezTo>
                      <a:cubicBezTo>
                        <a:pt x="246" y="118"/>
                        <a:pt x="246" y="63"/>
                        <a:pt x="246" y="8"/>
                      </a:cubicBezTo>
                      <a:close/>
                      <a:moveTo>
                        <a:pt x="218" y="170"/>
                      </a:moveTo>
                      <a:cubicBezTo>
                        <a:pt x="155" y="170"/>
                        <a:pt x="92" y="170"/>
                        <a:pt x="29" y="170"/>
                      </a:cubicBezTo>
                      <a:cubicBezTo>
                        <a:pt x="19" y="170"/>
                        <a:pt x="13" y="164"/>
                        <a:pt x="13" y="154"/>
                      </a:cubicBezTo>
                      <a:cubicBezTo>
                        <a:pt x="13" y="112"/>
                        <a:pt x="13" y="70"/>
                        <a:pt x="13" y="29"/>
                      </a:cubicBezTo>
                      <a:cubicBezTo>
                        <a:pt x="13" y="24"/>
                        <a:pt x="13" y="20"/>
                        <a:pt x="16" y="17"/>
                      </a:cubicBezTo>
                      <a:cubicBezTo>
                        <a:pt x="19" y="14"/>
                        <a:pt x="24" y="12"/>
                        <a:pt x="28" y="12"/>
                      </a:cubicBezTo>
                      <a:cubicBezTo>
                        <a:pt x="50" y="12"/>
                        <a:pt x="72" y="12"/>
                        <a:pt x="94" y="12"/>
                      </a:cubicBezTo>
                      <a:cubicBezTo>
                        <a:pt x="104" y="12"/>
                        <a:pt x="114" y="12"/>
                        <a:pt x="123" y="12"/>
                      </a:cubicBezTo>
                      <a:cubicBezTo>
                        <a:pt x="123" y="12"/>
                        <a:pt x="123" y="12"/>
                        <a:pt x="123" y="12"/>
                      </a:cubicBezTo>
                      <a:cubicBezTo>
                        <a:pt x="155" y="12"/>
                        <a:pt x="187" y="12"/>
                        <a:pt x="219" y="12"/>
                      </a:cubicBezTo>
                      <a:cubicBezTo>
                        <a:pt x="227" y="12"/>
                        <a:pt x="233" y="17"/>
                        <a:pt x="234" y="24"/>
                      </a:cubicBezTo>
                      <a:cubicBezTo>
                        <a:pt x="234" y="25"/>
                        <a:pt x="234" y="26"/>
                        <a:pt x="234" y="27"/>
                      </a:cubicBezTo>
                      <a:cubicBezTo>
                        <a:pt x="234" y="69"/>
                        <a:pt x="234" y="112"/>
                        <a:pt x="234" y="154"/>
                      </a:cubicBezTo>
                      <a:cubicBezTo>
                        <a:pt x="234" y="164"/>
                        <a:pt x="228" y="170"/>
                        <a:pt x="218" y="170"/>
                      </a:cubicBezTo>
                      <a:close/>
                    </a:path>
                  </a:pathLst>
                </a:custGeom>
                <a:solidFill>
                  <a:srgbClr val="FCFBFB"/>
                </a:solidFill>
                <a:ln>
                  <a:noFill/>
                </a:ln>
              </p:spPr>
              <p:txBody>
                <a:bodyPr anchorCtr="0" anchor="t" bIns="48000" lIns="95975" spcFirstLastPara="1" rIns="95975" wrap="square" tIns="48000">
                  <a:noAutofit/>
                </a:bodyPr>
                <a:lstStyle/>
                <a:p>
                  <a:pPr indent="0" lvl="0" marL="0" marR="0" rtl="0" algn="l">
                    <a:lnSpc>
                      <a:spcPct val="9625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rgbClr val="767978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6"/>
                <p:cNvSpPr/>
                <p:nvPr/>
              </p:nvSpPr>
              <p:spPr>
                <a:xfrm>
                  <a:off x="4918075" y="3732213"/>
                  <a:ext cx="376238" cy="260350"/>
                </a:xfrm>
                <a:custGeom>
                  <a:rect b="b" l="l" r="r" t="t"/>
                  <a:pathLst>
                    <a:path extrusionOk="0" h="142" w="205">
                      <a:moveTo>
                        <a:pt x="202" y="1"/>
                      </a:moveTo>
                      <a:cubicBezTo>
                        <a:pt x="201" y="1"/>
                        <a:pt x="199" y="0"/>
                        <a:pt x="198" y="0"/>
                      </a:cubicBezTo>
                      <a:cubicBezTo>
                        <a:pt x="166" y="0"/>
                        <a:pt x="134" y="0"/>
                        <a:pt x="102" y="0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81" y="0"/>
                        <a:pt x="59" y="0"/>
                        <a:pt x="37" y="0"/>
                      </a:cubicBezTo>
                      <a:cubicBezTo>
                        <a:pt x="27" y="0"/>
                        <a:pt x="17" y="0"/>
                        <a:pt x="6" y="0"/>
                      </a:cubicBezTo>
                      <a:cubicBezTo>
                        <a:pt x="2" y="1"/>
                        <a:pt x="0" y="3"/>
                        <a:pt x="0" y="7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0" y="51"/>
                        <a:pt x="0" y="92"/>
                        <a:pt x="0" y="134"/>
                      </a:cubicBezTo>
                      <a:cubicBezTo>
                        <a:pt x="0" y="139"/>
                        <a:pt x="2" y="142"/>
                        <a:pt x="8" y="142"/>
                      </a:cubicBezTo>
                      <a:cubicBezTo>
                        <a:pt x="71" y="142"/>
                        <a:pt x="134" y="142"/>
                        <a:pt x="198" y="142"/>
                      </a:cubicBezTo>
                      <a:cubicBezTo>
                        <a:pt x="202" y="142"/>
                        <a:pt x="205" y="139"/>
                        <a:pt x="205" y="134"/>
                      </a:cubicBezTo>
                      <a:cubicBezTo>
                        <a:pt x="205" y="115"/>
                        <a:pt x="205" y="96"/>
                        <a:pt x="205" y="77"/>
                      </a:cubicBezTo>
                      <a:cubicBezTo>
                        <a:pt x="205" y="54"/>
                        <a:pt x="205" y="30"/>
                        <a:pt x="205" y="7"/>
                      </a:cubicBezTo>
                      <a:cubicBezTo>
                        <a:pt x="205" y="4"/>
                        <a:pt x="204" y="2"/>
                        <a:pt x="202" y="1"/>
                      </a:cubicBezTo>
                      <a:close/>
                      <a:moveTo>
                        <a:pt x="48" y="96"/>
                      </a:moveTo>
                      <a:cubicBezTo>
                        <a:pt x="34" y="96"/>
                        <a:pt x="22" y="84"/>
                        <a:pt x="22" y="70"/>
                      </a:cubicBezTo>
                      <a:cubicBezTo>
                        <a:pt x="21" y="55"/>
                        <a:pt x="33" y="43"/>
                        <a:pt x="48" y="43"/>
                      </a:cubicBezTo>
                      <a:cubicBezTo>
                        <a:pt x="62" y="43"/>
                        <a:pt x="74" y="55"/>
                        <a:pt x="74" y="69"/>
                      </a:cubicBezTo>
                      <a:cubicBezTo>
                        <a:pt x="74" y="84"/>
                        <a:pt x="62" y="95"/>
                        <a:pt x="48" y="96"/>
                      </a:cubicBezTo>
                      <a:close/>
                      <a:moveTo>
                        <a:pt x="170" y="39"/>
                      </a:moveTo>
                      <a:cubicBezTo>
                        <a:pt x="171" y="38"/>
                        <a:pt x="173" y="39"/>
                        <a:pt x="175" y="39"/>
                      </a:cubicBezTo>
                      <a:cubicBezTo>
                        <a:pt x="178" y="39"/>
                        <a:pt x="180" y="38"/>
                        <a:pt x="182" y="39"/>
                      </a:cubicBezTo>
                      <a:cubicBezTo>
                        <a:pt x="183" y="40"/>
                        <a:pt x="182" y="43"/>
                        <a:pt x="182" y="45"/>
                      </a:cubicBezTo>
                      <a:cubicBezTo>
                        <a:pt x="182" y="47"/>
                        <a:pt x="183" y="50"/>
                        <a:pt x="181" y="51"/>
                      </a:cubicBezTo>
                      <a:cubicBezTo>
                        <a:pt x="180" y="53"/>
                        <a:pt x="177" y="52"/>
                        <a:pt x="175" y="52"/>
                      </a:cubicBezTo>
                      <a:cubicBezTo>
                        <a:pt x="173" y="52"/>
                        <a:pt x="171" y="53"/>
                        <a:pt x="170" y="51"/>
                      </a:cubicBezTo>
                      <a:cubicBezTo>
                        <a:pt x="169" y="50"/>
                        <a:pt x="169" y="48"/>
                        <a:pt x="169" y="46"/>
                      </a:cubicBezTo>
                      <a:cubicBezTo>
                        <a:pt x="169" y="46"/>
                        <a:pt x="169" y="45"/>
                        <a:pt x="169" y="45"/>
                      </a:cubicBezTo>
                      <a:cubicBezTo>
                        <a:pt x="169" y="43"/>
                        <a:pt x="168" y="40"/>
                        <a:pt x="170" y="39"/>
                      </a:cubicBezTo>
                      <a:close/>
                      <a:moveTo>
                        <a:pt x="146" y="40"/>
                      </a:moveTo>
                      <a:cubicBezTo>
                        <a:pt x="146" y="39"/>
                        <a:pt x="146" y="39"/>
                        <a:pt x="147" y="39"/>
                      </a:cubicBezTo>
                      <a:cubicBezTo>
                        <a:pt x="150" y="39"/>
                        <a:pt x="153" y="39"/>
                        <a:pt x="156" y="39"/>
                      </a:cubicBezTo>
                      <a:cubicBezTo>
                        <a:pt x="158" y="39"/>
                        <a:pt x="158" y="39"/>
                        <a:pt x="158" y="40"/>
                      </a:cubicBezTo>
                      <a:cubicBezTo>
                        <a:pt x="158" y="42"/>
                        <a:pt x="158" y="44"/>
                        <a:pt x="158" y="45"/>
                      </a:cubicBezTo>
                      <a:cubicBezTo>
                        <a:pt x="158" y="45"/>
                        <a:pt x="158" y="45"/>
                        <a:pt x="158" y="45"/>
                      </a:cubicBezTo>
                      <a:cubicBezTo>
                        <a:pt x="158" y="47"/>
                        <a:pt x="159" y="50"/>
                        <a:pt x="158" y="51"/>
                      </a:cubicBezTo>
                      <a:cubicBezTo>
                        <a:pt x="156" y="53"/>
                        <a:pt x="154" y="52"/>
                        <a:pt x="152" y="52"/>
                      </a:cubicBezTo>
                      <a:cubicBezTo>
                        <a:pt x="150" y="52"/>
                        <a:pt x="147" y="52"/>
                        <a:pt x="146" y="51"/>
                      </a:cubicBezTo>
                      <a:cubicBezTo>
                        <a:pt x="145" y="50"/>
                        <a:pt x="146" y="48"/>
                        <a:pt x="146" y="46"/>
                      </a:cubicBezTo>
                      <a:cubicBezTo>
                        <a:pt x="146" y="44"/>
                        <a:pt x="146" y="42"/>
                        <a:pt x="146" y="40"/>
                      </a:cubicBezTo>
                      <a:close/>
                      <a:moveTo>
                        <a:pt x="122" y="40"/>
                      </a:moveTo>
                      <a:cubicBezTo>
                        <a:pt x="122" y="39"/>
                        <a:pt x="122" y="39"/>
                        <a:pt x="123" y="39"/>
                      </a:cubicBezTo>
                      <a:cubicBezTo>
                        <a:pt x="127" y="39"/>
                        <a:pt x="130" y="39"/>
                        <a:pt x="134" y="39"/>
                      </a:cubicBezTo>
                      <a:cubicBezTo>
                        <a:pt x="135" y="39"/>
                        <a:pt x="135" y="39"/>
                        <a:pt x="135" y="40"/>
                      </a:cubicBezTo>
                      <a:cubicBezTo>
                        <a:pt x="135" y="43"/>
                        <a:pt x="135" y="47"/>
                        <a:pt x="135" y="50"/>
                      </a:cubicBezTo>
                      <a:cubicBezTo>
                        <a:pt x="135" y="52"/>
                        <a:pt x="135" y="52"/>
                        <a:pt x="134" y="52"/>
                      </a:cubicBezTo>
                      <a:cubicBezTo>
                        <a:pt x="132" y="52"/>
                        <a:pt x="130" y="52"/>
                        <a:pt x="128" y="52"/>
                      </a:cubicBezTo>
                      <a:cubicBezTo>
                        <a:pt x="126" y="52"/>
                        <a:pt x="123" y="53"/>
                        <a:pt x="122" y="51"/>
                      </a:cubicBezTo>
                      <a:cubicBezTo>
                        <a:pt x="121" y="50"/>
                        <a:pt x="122" y="47"/>
                        <a:pt x="122" y="45"/>
                      </a:cubicBezTo>
                      <a:cubicBezTo>
                        <a:pt x="122" y="44"/>
                        <a:pt x="122" y="42"/>
                        <a:pt x="122" y="40"/>
                      </a:cubicBezTo>
                      <a:close/>
                      <a:moveTo>
                        <a:pt x="134" y="102"/>
                      </a:moveTo>
                      <a:cubicBezTo>
                        <a:pt x="132" y="102"/>
                        <a:pt x="130" y="102"/>
                        <a:pt x="128" y="102"/>
                      </a:cubicBezTo>
                      <a:cubicBezTo>
                        <a:pt x="126" y="102"/>
                        <a:pt x="123" y="103"/>
                        <a:pt x="122" y="102"/>
                      </a:cubicBezTo>
                      <a:cubicBezTo>
                        <a:pt x="121" y="101"/>
                        <a:pt x="122" y="98"/>
                        <a:pt x="122" y="96"/>
                      </a:cubicBezTo>
                      <a:cubicBezTo>
                        <a:pt x="122" y="90"/>
                        <a:pt x="122" y="90"/>
                        <a:pt x="128" y="90"/>
                      </a:cubicBezTo>
                      <a:cubicBezTo>
                        <a:pt x="130" y="90"/>
                        <a:pt x="132" y="90"/>
                        <a:pt x="134" y="90"/>
                      </a:cubicBezTo>
                      <a:cubicBezTo>
                        <a:pt x="135" y="90"/>
                        <a:pt x="135" y="90"/>
                        <a:pt x="135" y="91"/>
                      </a:cubicBezTo>
                      <a:cubicBezTo>
                        <a:pt x="135" y="95"/>
                        <a:pt x="135" y="98"/>
                        <a:pt x="135" y="101"/>
                      </a:cubicBezTo>
                      <a:cubicBezTo>
                        <a:pt x="135" y="102"/>
                        <a:pt x="135" y="102"/>
                        <a:pt x="134" y="102"/>
                      </a:cubicBezTo>
                      <a:close/>
                      <a:moveTo>
                        <a:pt x="133" y="77"/>
                      </a:moveTo>
                      <a:cubicBezTo>
                        <a:pt x="132" y="77"/>
                        <a:pt x="130" y="77"/>
                        <a:pt x="128" y="77"/>
                      </a:cubicBezTo>
                      <a:cubicBezTo>
                        <a:pt x="128" y="77"/>
                        <a:pt x="128" y="77"/>
                        <a:pt x="128" y="77"/>
                      </a:cubicBezTo>
                      <a:cubicBezTo>
                        <a:pt x="126" y="77"/>
                        <a:pt x="123" y="77"/>
                        <a:pt x="122" y="76"/>
                      </a:cubicBezTo>
                      <a:cubicBezTo>
                        <a:pt x="121" y="75"/>
                        <a:pt x="122" y="72"/>
                        <a:pt x="122" y="70"/>
                      </a:cubicBezTo>
                      <a:cubicBezTo>
                        <a:pt x="122" y="64"/>
                        <a:pt x="122" y="65"/>
                        <a:pt x="127" y="65"/>
                      </a:cubicBezTo>
                      <a:cubicBezTo>
                        <a:pt x="129" y="65"/>
                        <a:pt x="131" y="65"/>
                        <a:pt x="133" y="65"/>
                      </a:cubicBezTo>
                      <a:cubicBezTo>
                        <a:pt x="135" y="64"/>
                        <a:pt x="135" y="65"/>
                        <a:pt x="135" y="66"/>
                      </a:cubicBezTo>
                      <a:cubicBezTo>
                        <a:pt x="135" y="69"/>
                        <a:pt x="135" y="72"/>
                        <a:pt x="135" y="75"/>
                      </a:cubicBezTo>
                      <a:cubicBezTo>
                        <a:pt x="135" y="77"/>
                        <a:pt x="134" y="77"/>
                        <a:pt x="133" y="77"/>
                      </a:cubicBezTo>
                      <a:close/>
                      <a:moveTo>
                        <a:pt x="152" y="102"/>
                      </a:moveTo>
                      <a:cubicBezTo>
                        <a:pt x="150" y="102"/>
                        <a:pt x="147" y="103"/>
                        <a:pt x="146" y="102"/>
                      </a:cubicBezTo>
                      <a:cubicBezTo>
                        <a:pt x="145" y="101"/>
                        <a:pt x="146" y="98"/>
                        <a:pt x="146" y="96"/>
                      </a:cubicBezTo>
                      <a:cubicBezTo>
                        <a:pt x="146" y="94"/>
                        <a:pt x="145" y="91"/>
                        <a:pt x="146" y="90"/>
                      </a:cubicBezTo>
                      <a:cubicBezTo>
                        <a:pt x="147" y="89"/>
                        <a:pt x="150" y="90"/>
                        <a:pt x="152" y="90"/>
                      </a:cubicBezTo>
                      <a:cubicBezTo>
                        <a:pt x="154" y="90"/>
                        <a:pt x="156" y="89"/>
                        <a:pt x="158" y="90"/>
                      </a:cubicBezTo>
                      <a:cubicBezTo>
                        <a:pt x="159" y="92"/>
                        <a:pt x="158" y="94"/>
                        <a:pt x="158" y="96"/>
                      </a:cubicBezTo>
                      <a:cubicBezTo>
                        <a:pt x="158" y="102"/>
                        <a:pt x="158" y="102"/>
                        <a:pt x="152" y="102"/>
                      </a:cubicBezTo>
                      <a:close/>
                      <a:moveTo>
                        <a:pt x="158" y="71"/>
                      </a:moveTo>
                      <a:cubicBezTo>
                        <a:pt x="158" y="77"/>
                        <a:pt x="158" y="77"/>
                        <a:pt x="152" y="77"/>
                      </a:cubicBezTo>
                      <a:cubicBezTo>
                        <a:pt x="150" y="77"/>
                        <a:pt x="147" y="77"/>
                        <a:pt x="146" y="76"/>
                      </a:cubicBezTo>
                      <a:cubicBezTo>
                        <a:pt x="145" y="75"/>
                        <a:pt x="146" y="72"/>
                        <a:pt x="146" y="70"/>
                      </a:cubicBezTo>
                      <a:cubicBezTo>
                        <a:pt x="146" y="68"/>
                        <a:pt x="145" y="66"/>
                        <a:pt x="146" y="65"/>
                      </a:cubicBezTo>
                      <a:cubicBezTo>
                        <a:pt x="147" y="64"/>
                        <a:pt x="150" y="65"/>
                        <a:pt x="152" y="65"/>
                      </a:cubicBezTo>
                      <a:cubicBezTo>
                        <a:pt x="154" y="65"/>
                        <a:pt x="156" y="64"/>
                        <a:pt x="157" y="65"/>
                      </a:cubicBezTo>
                      <a:cubicBezTo>
                        <a:pt x="159" y="66"/>
                        <a:pt x="158" y="69"/>
                        <a:pt x="158" y="71"/>
                      </a:cubicBezTo>
                      <a:close/>
                      <a:moveTo>
                        <a:pt x="182" y="101"/>
                      </a:moveTo>
                      <a:cubicBezTo>
                        <a:pt x="182" y="102"/>
                        <a:pt x="182" y="102"/>
                        <a:pt x="181" y="102"/>
                      </a:cubicBezTo>
                      <a:cubicBezTo>
                        <a:pt x="179" y="102"/>
                        <a:pt x="177" y="102"/>
                        <a:pt x="175" y="102"/>
                      </a:cubicBezTo>
                      <a:cubicBezTo>
                        <a:pt x="173" y="102"/>
                        <a:pt x="171" y="103"/>
                        <a:pt x="170" y="102"/>
                      </a:cubicBezTo>
                      <a:cubicBezTo>
                        <a:pt x="168" y="101"/>
                        <a:pt x="169" y="98"/>
                        <a:pt x="169" y="96"/>
                      </a:cubicBezTo>
                      <a:cubicBezTo>
                        <a:pt x="169" y="94"/>
                        <a:pt x="168" y="91"/>
                        <a:pt x="170" y="90"/>
                      </a:cubicBezTo>
                      <a:cubicBezTo>
                        <a:pt x="171" y="89"/>
                        <a:pt x="173" y="90"/>
                        <a:pt x="175" y="90"/>
                      </a:cubicBezTo>
                      <a:cubicBezTo>
                        <a:pt x="177" y="90"/>
                        <a:pt x="179" y="90"/>
                        <a:pt x="180" y="90"/>
                      </a:cubicBezTo>
                      <a:cubicBezTo>
                        <a:pt x="181" y="90"/>
                        <a:pt x="182" y="90"/>
                        <a:pt x="182" y="91"/>
                      </a:cubicBezTo>
                      <a:cubicBezTo>
                        <a:pt x="182" y="95"/>
                        <a:pt x="182" y="98"/>
                        <a:pt x="182" y="101"/>
                      </a:cubicBezTo>
                      <a:close/>
                      <a:moveTo>
                        <a:pt x="181" y="76"/>
                      </a:moveTo>
                      <a:cubicBezTo>
                        <a:pt x="180" y="78"/>
                        <a:pt x="176" y="77"/>
                        <a:pt x="174" y="77"/>
                      </a:cubicBezTo>
                      <a:cubicBezTo>
                        <a:pt x="169" y="77"/>
                        <a:pt x="169" y="77"/>
                        <a:pt x="169" y="72"/>
                      </a:cubicBezTo>
                      <a:cubicBezTo>
                        <a:pt x="169" y="72"/>
                        <a:pt x="169" y="72"/>
                        <a:pt x="169" y="71"/>
                      </a:cubicBezTo>
                      <a:cubicBezTo>
                        <a:pt x="169" y="69"/>
                        <a:pt x="168" y="66"/>
                        <a:pt x="170" y="65"/>
                      </a:cubicBezTo>
                      <a:cubicBezTo>
                        <a:pt x="171" y="64"/>
                        <a:pt x="174" y="65"/>
                        <a:pt x="176" y="65"/>
                      </a:cubicBezTo>
                      <a:cubicBezTo>
                        <a:pt x="176" y="65"/>
                        <a:pt x="176" y="65"/>
                        <a:pt x="176" y="65"/>
                      </a:cubicBezTo>
                      <a:cubicBezTo>
                        <a:pt x="176" y="65"/>
                        <a:pt x="177" y="65"/>
                        <a:pt x="178" y="65"/>
                      </a:cubicBezTo>
                      <a:cubicBezTo>
                        <a:pt x="182" y="65"/>
                        <a:pt x="182" y="65"/>
                        <a:pt x="182" y="68"/>
                      </a:cubicBezTo>
                      <a:cubicBezTo>
                        <a:pt x="182" y="71"/>
                        <a:pt x="183" y="75"/>
                        <a:pt x="181" y="76"/>
                      </a:cubicBezTo>
                      <a:close/>
                    </a:path>
                  </a:pathLst>
                </a:custGeom>
                <a:solidFill>
                  <a:srgbClr val="FCFBFB"/>
                </a:solidFill>
                <a:ln>
                  <a:noFill/>
                </a:ln>
              </p:spPr>
              <p:txBody>
                <a:bodyPr anchorCtr="0" anchor="t" bIns="48000" lIns="95975" spcFirstLastPara="1" rIns="95975" wrap="square" tIns="48000">
                  <a:noAutofit/>
                </a:bodyPr>
                <a:lstStyle/>
                <a:p>
                  <a:pPr indent="0" lvl="0" marL="0" marR="0" rtl="0" algn="l">
                    <a:lnSpc>
                      <a:spcPct val="9625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rgbClr val="767978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6"/>
                <p:cNvSpPr/>
                <p:nvPr/>
              </p:nvSpPr>
              <p:spPr>
                <a:xfrm>
                  <a:off x="4975225" y="3829050"/>
                  <a:ext cx="61913" cy="60325"/>
                </a:xfrm>
                <a:custGeom>
                  <a:rect b="b" l="l" r="r" t="t"/>
                  <a:pathLst>
                    <a:path extrusionOk="0" h="33" w="34">
                      <a:moveTo>
                        <a:pt x="17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6"/>
                        <a:pt x="8" y="33"/>
                        <a:pt x="17" y="33"/>
                      </a:cubicBezTo>
                      <a:cubicBezTo>
                        <a:pt x="26" y="33"/>
                        <a:pt x="34" y="25"/>
                        <a:pt x="34" y="17"/>
                      </a:cubicBezTo>
                      <a:cubicBezTo>
                        <a:pt x="34" y="7"/>
                        <a:pt x="26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FCFBFB"/>
                </a:solidFill>
                <a:ln>
                  <a:noFill/>
                </a:ln>
              </p:spPr>
              <p:txBody>
                <a:bodyPr anchorCtr="0" anchor="t" bIns="48000" lIns="95975" spcFirstLastPara="1" rIns="95975" wrap="square" tIns="48000">
                  <a:noAutofit/>
                </a:bodyPr>
                <a:lstStyle/>
                <a:p>
                  <a:pPr indent="0" lvl="0" marL="0" marR="0" rtl="0" algn="l">
                    <a:lnSpc>
                      <a:spcPct val="9625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rgbClr val="767978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18" name="Google Shape;418;p6"/>
            <p:cNvGrpSpPr/>
            <p:nvPr/>
          </p:nvGrpSpPr>
          <p:grpSpPr>
            <a:xfrm>
              <a:off x="8867529" y="5029153"/>
              <a:ext cx="396000" cy="396000"/>
              <a:chOff x="4748213" y="1760538"/>
              <a:chExt cx="706500" cy="701700"/>
            </a:xfrm>
          </p:grpSpPr>
          <p:sp>
            <p:nvSpPr>
              <p:cNvPr id="419" name="Google Shape;419;p6"/>
              <p:cNvSpPr/>
              <p:nvPr/>
            </p:nvSpPr>
            <p:spPr>
              <a:xfrm>
                <a:off x="4748213" y="1760538"/>
                <a:ext cx="706500" cy="701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5207000" y="1866900"/>
                <a:ext cx="111125" cy="487363"/>
              </a:xfrm>
              <a:custGeom>
                <a:rect b="b" l="l" r="r" t="t"/>
                <a:pathLst>
                  <a:path extrusionOk="0" h="266" w="61">
                    <a:moveTo>
                      <a:pt x="48" y="37"/>
                    </a:moveTo>
                    <a:cubicBezTo>
                      <a:pt x="42" y="36"/>
                      <a:pt x="41" y="33"/>
                      <a:pt x="41" y="27"/>
                    </a:cubicBezTo>
                    <a:cubicBezTo>
                      <a:pt x="41" y="14"/>
                      <a:pt x="34" y="7"/>
                      <a:pt x="20" y="7"/>
                    </a:cubicBezTo>
                    <a:cubicBezTo>
                      <a:pt x="18" y="7"/>
                      <a:pt x="16" y="7"/>
                      <a:pt x="15" y="5"/>
                    </a:cubicBezTo>
                    <a:cubicBezTo>
                      <a:pt x="12" y="2"/>
                      <a:pt x="9" y="0"/>
                      <a:pt x="5" y="2"/>
                    </a:cubicBezTo>
                    <a:cubicBezTo>
                      <a:pt x="0" y="4"/>
                      <a:pt x="2" y="9"/>
                      <a:pt x="2" y="12"/>
                    </a:cubicBezTo>
                    <a:cubicBezTo>
                      <a:pt x="2" y="52"/>
                      <a:pt x="2" y="93"/>
                      <a:pt x="2" y="133"/>
                    </a:cubicBezTo>
                    <a:cubicBezTo>
                      <a:pt x="2" y="164"/>
                      <a:pt x="2" y="194"/>
                      <a:pt x="2" y="224"/>
                    </a:cubicBezTo>
                    <a:cubicBezTo>
                      <a:pt x="2" y="236"/>
                      <a:pt x="2" y="247"/>
                      <a:pt x="2" y="258"/>
                    </a:cubicBezTo>
                    <a:cubicBezTo>
                      <a:pt x="2" y="261"/>
                      <a:pt x="2" y="264"/>
                      <a:pt x="5" y="265"/>
                    </a:cubicBezTo>
                    <a:cubicBezTo>
                      <a:pt x="8" y="266"/>
                      <a:pt x="11" y="266"/>
                      <a:pt x="13" y="263"/>
                    </a:cubicBezTo>
                    <a:cubicBezTo>
                      <a:pt x="15" y="260"/>
                      <a:pt x="17" y="260"/>
                      <a:pt x="20" y="260"/>
                    </a:cubicBezTo>
                    <a:cubicBezTo>
                      <a:pt x="35" y="260"/>
                      <a:pt x="41" y="253"/>
                      <a:pt x="41" y="238"/>
                    </a:cubicBezTo>
                    <a:cubicBezTo>
                      <a:pt x="41" y="203"/>
                      <a:pt x="41" y="168"/>
                      <a:pt x="41" y="133"/>
                    </a:cubicBezTo>
                    <a:cubicBezTo>
                      <a:pt x="41" y="129"/>
                      <a:pt x="41" y="127"/>
                      <a:pt x="46" y="126"/>
                    </a:cubicBezTo>
                    <a:cubicBezTo>
                      <a:pt x="55" y="125"/>
                      <a:pt x="60" y="118"/>
                      <a:pt x="61" y="109"/>
                    </a:cubicBezTo>
                    <a:cubicBezTo>
                      <a:pt x="61" y="91"/>
                      <a:pt x="61" y="72"/>
                      <a:pt x="61" y="54"/>
                    </a:cubicBezTo>
                    <a:cubicBezTo>
                      <a:pt x="60" y="46"/>
                      <a:pt x="56" y="39"/>
                      <a:pt x="48" y="37"/>
                    </a:cubicBezTo>
                    <a:close/>
                    <a:moveTo>
                      <a:pt x="52" y="107"/>
                    </a:moveTo>
                    <a:cubicBezTo>
                      <a:pt x="52" y="109"/>
                      <a:pt x="52" y="111"/>
                      <a:pt x="51" y="113"/>
                    </a:cubicBezTo>
                    <a:cubicBezTo>
                      <a:pt x="49" y="116"/>
                      <a:pt x="46" y="118"/>
                      <a:pt x="43" y="118"/>
                    </a:cubicBezTo>
                    <a:cubicBezTo>
                      <a:pt x="39" y="117"/>
                      <a:pt x="41" y="114"/>
                      <a:pt x="41" y="112"/>
                    </a:cubicBezTo>
                    <a:cubicBezTo>
                      <a:pt x="41" y="102"/>
                      <a:pt x="41" y="92"/>
                      <a:pt x="41" y="82"/>
                    </a:cubicBezTo>
                    <a:cubicBezTo>
                      <a:pt x="41" y="72"/>
                      <a:pt x="41" y="61"/>
                      <a:pt x="41" y="51"/>
                    </a:cubicBezTo>
                    <a:cubicBezTo>
                      <a:pt x="41" y="49"/>
                      <a:pt x="39" y="46"/>
                      <a:pt x="43" y="45"/>
                    </a:cubicBezTo>
                    <a:cubicBezTo>
                      <a:pt x="46" y="45"/>
                      <a:pt x="49" y="46"/>
                      <a:pt x="50" y="49"/>
                    </a:cubicBezTo>
                    <a:cubicBezTo>
                      <a:pt x="51" y="52"/>
                      <a:pt x="52" y="54"/>
                      <a:pt x="52" y="57"/>
                    </a:cubicBezTo>
                    <a:cubicBezTo>
                      <a:pt x="52" y="73"/>
                      <a:pt x="52" y="90"/>
                      <a:pt x="52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4976813" y="1976438"/>
                <a:ext cx="100013" cy="301625"/>
              </a:xfrm>
              <a:custGeom>
                <a:rect b="b" l="l" r="r" t="t"/>
                <a:pathLst>
                  <a:path extrusionOk="0" h="164" w="55">
                    <a:moveTo>
                      <a:pt x="44" y="164"/>
                    </a:moveTo>
                    <a:cubicBezTo>
                      <a:pt x="44" y="164"/>
                      <a:pt x="45" y="164"/>
                      <a:pt x="45" y="164"/>
                    </a:cubicBezTo>
                    <a:cubicBezTo>
                      <a:pt x="54" y="164"/>
                      <a:pt x="55" y="162"/>
                      <a:pt x="55" y="154"/>
                    </a:cubicBezTo>
                    <a:cubicBezTo>
                      <a:pt x="55" y="122"/>
                      <a:pt x="55" y="91"/>
                      <a:pt x="55" y="59"/>
                    </a:cubicBezTo>
                    <a:cubicBezTo>
                      <a:pt x="55" y="52"/>
                      <a:pt x="53" y="46"/>
                      <a:pt x="48" y="41"/>
                    </a:cubicBezTo>
                    <a:cubicBezTo>
                      <a:pt x="45" y="38"/>
                      <a:pt x="43" y="35"/>
                      <a:pt x="40" y="32"/>
                    </a:cubicBezTo>
                    <a:cubicBezTo>
                      <a:pt x="38" y="29"/>
                      <a:pt x="36" y="24"/>
                      <a:pt x="38" y="21"/>
                    </a:cubicBezTo>
                    <a:cubicBezTo>
                      <a:pt x="40" y="15"/>
                      <a:pt x="39" y="10"/>
                      <a:pt x="39" y="5"/>
                    </a:cubicBezTo>
                    <a:cubicBezTo>
                      <a:pt x="39" y="3"/>
                      <a:pt x="39" y="1"/>
                      <a:pt x="37" y="1"/>
                    </a:cubicBezTo>
                    <a:cubicBezTo>
                      <a:pt x="31" y="0"/>
                      <a:pt x="24" y="0"/>
                      <a:pt x="17" y="1"/>
                    </a:cubicBezTo>
                    <a:cubicBezTo>
                      <a:pt x="17" y="1"/>
                      <a:pt x="16" y="2"/>
                      <a:pt x="16" y="3"/>
                    </a:cubicBezTo>
                    <a:cubicBezTo>
                      <a:pt x="16" y="8"/>
                      <a:pt x="14" y="14"/>
                      <a:pt x="16" y="19"/>
                    </a:cubicBezTo>
                    <a:cubicBezTo>
                      <a:pt x="19" y="23"/>
                      <a:pt x="18" y="26"/>
                      <a:pt x="16" y="30"/>
                    </a:cubicBezTo>
                    <a:cubicBezTo>
                      <a:pt x="14" y="34"/>
                      <a:pt x="10" y="38"/>
                      <a:pt x="7" y="41"/>
                    </a:cubicBezTo>
                    <a:cubicBezTo>
                      <a:pt x="2" y="46"/>
                      <a:pt x="0" y="52"/>
                      <a:pt x="0" y="59"/>
                    </a:cubicBezTo>
                    <a:cubicBezTo>
                      <a:pt x="0" y="91"/>
                      <a:pt x="0" y="122"/>
                      <a:pt x="0" y="154"/>
                    </a:cubicBezTo>
                    <a:cubicBezTo>
                      <a:pt x="0" y="162"/>
                      <a:pt x="1" y="164"/>
                      <a:pt x="9" y="164"/>
                    </a:cubicBezTo>
                    <a:cubicBezTo>
                      <a:pt x="15" y="164"/>
                      <a:pt x="21" y="164"/>
                      <a:pt x="27" y="164"/>
                    </a:cubicBezTo>
                    <a:cubicBezTo>
                      <a:pt x="27" y="164"/>
                      <a:pt x="27" y="164"/>
                      <a:pt x="27" y="164"/>
                    </a:cubicBezTo>
                    <a:cubicBezTo>
                      <a:pt x="33" y="164"/>
                      <a:pt x="39" y="164"/>
                      <a:pt x="44" y="164"/>
                    </a:cubicBezTo>
                    <a:close/>
                    <a:moveTo>
                      <a:pt x="8" y="75"/>
                    </a:moveTo>
                    <a:cubicBezTo>
                      <a:pt x="8" y="70"/>
                      <a:pt x="8" y="65"/>
                      <a:pt x="8" y="60"/>
                    </a:cubicBezTo>
                    <a:cubicBezTo>
                      <a:pt x="9" y="57"/>
                      <a:pt x="10" y="55"/>
                      <a:pt x="14" y="53"/>
                    </a:cubicBezTo>
                    <a:cubicBezTo>
                      <a:pt x="14" y="61"/>
                      <a:pt x="14" y="68"/>
                      <a:pt x="14" y="75"/>
                    </a:cubicBezTo>
                    <a:cubicBezTo>
                      <a:pt x="14" y="78"/>
                      <a:pt x="13" y="79"/>
                      <a:pt x="10" y="79"/>
                    </a:cubicBezTo>
                    <a:cubicBezTo>
                      <a:pt x="8" y="79"/>
                      <a:pt x="8" y="77"/>
                      <a:pt x="8" y="75"/>
                    </a:cubicBezTo>
                    <a:close/>
                    <a:moveTo>
                      <a:pt x="11" y="153"/>
                    </a:moveTo>
                    <a:cubicBezTo>
                      <a:pt x="8" y="153"/>
                      <a:pt x="8" y="151"/>
                      <a:pt x="8" y="149"/>
                    </a:cubicBezTo>
                    <a:cubicBezTo>
                      <a:pt x="8" y="143"/>
                      <a:pt x="8" y="138"/>
                      <a:pt x="8" y="132"/>
                    </a:cubicBezTo>
                    <a:cubicBezTo>
                      <a:pt x="8" y="132"/>
                      <a:pt x="8" y="132"/>
                      <a:pt x="8" y="132"/>
                    </a:cubicBezTo>
                    <a:cubicBezTo>
                      <a:pt x="8" y="127"/>
                      <a:pt x="8" y="122"/>
                      <a:pt x="8" y="116"/>
                    </a:cubicBezTo>
                    <a:cubicBezTo>
                      <a:pt x="8" y="114"/>
                      <a:pt x="8" y="112"/>
                      <a:pt x="11" y="112"/>
                    </a:cubicBezTo>
                    <a:cubicBezTo>
                      <a:pt x="14" y="112"/>
                      <a:pt x="14" y="114"/>
                      <a:pt x="14" y="116"/>
                    </a:cubicBezTo>
                    <a:cubicBezTo>
                      <a:pt x="14" y="127"/>
                      <a:pt x="14" y="138"/>
                      <a:pt x="14" y="149"/>
                    </a:cubicBezTo>
                    <a:cubicBezTo>
                      <a:pt x="14" y="151"/>
                      <a:pt x="14" y="153"/>
                      <a:pt x="11" y="1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4918075" y="1900238"/>
                <a:ext cx="279400" cy="452438"/>
              </a:xfrm>
              <a:custGeom>
                <a:rect b="b" l="l" r="r" t="t"/>
                <a:pathLst>
                  <a:path extrusionOk="0" h="247" w="152">
                    <a:moveTo>
                      <a:pt x="144" y="222"/>
                    </a:moveTo>
                    <a:cubicBezTo>
                      <a:pt x="106" y="222"/>
                      <a:pt x="68" y="222"/>
                      <a:pt x="30" y="222"/>
                    </a:cubicBezTo>
                    <a:cubicBezTo>
                      <a:pt x="18" y="222"/>
                      <a:pt x="14" y="218"/>
                      <a:pt x="14" y="206"/>
                    </a:cubicBezTo>
                    <a:cubicBezTo>
                      <a:pt x="14" y="147"/>
                      <a:pt x="14" y="89"/>
                      <a:pt x="14" y="30"/>
                    </a:cubicBezTo>
                    <a:cubicBezTo>
                      <a:pt x="14" y="16"/>
                      <a:pt x="17" y="12"/>
                      <a:pt x="31" y="12"/>
                    </a:cubicBezTo>
                    <a:cubicBezTo>
                      <a:pt x="69" y="12"/>
                      <a:pt x="107" y="12"/>
                      <a:pt x="144" y="13"/>
                    </a:cubicBezTo>
                    <a:cubicBezTo>
                      <a:pt x="150" y="13"/>
                      <a:pt x="151" y="11"/>
                      <a:pt x="151" y="6"/>
                    </a:cubicBezTo>
                    <a:cubicBezTo>
                      <a:pt x="151" y="1"/>
                      <a:pt x="149" y="0"/>
                      <a:pt x="144" y="0"/>
                    </a:cubicBezTo>
                    <a:cubicBezTo>
                      <a:pt x="106" y="0"/>
                      <a:pt x="67" y="0"/>
                      <a:pt x="29" y="0"/>
                    </a:cubicBezTo>
                    <a:cubicBezTo>
                      <a:pt x="11" y="0"/>
                      <a:pt x="0" y="11"/>
                      <a:pt x="0" y="29"/>
                    </a:cubicBezTo>
                    <a:cubicBezTo>
                      <a:pt x="0" y="60"/>
                      <a:pt x="0" y="91"/>
                      <a:pt x="0" y="122"/>
                    </a:cubicBezTo>
                    <a:cubicBezTo>
                      <a:pt x="0" y="153"/>
                      <a:pt x="0" y="184"/>
                      <a:pt x="0" y="216"/>
                    </a:cubicBezTo>
                    <a:cubicBezTo>
                      <a:pt x="0" y="228"/>
                      <a:pt x="6" y="234"/>
                      <a:pt x="18" y="235"/>
                    </a:cubicBezTo>
                    <a:cubicBezTo>
                      <a:pt x="20" y="236"/>
                      <a:pt x="21" y="235"/>
                      <a:pt x="23" y="237"/>
                    </a:cubicBezTo>
                    <a:cubicBezTo>
                      <a:pt x="29" y="247"/>
                      <a:pt x="42" y="247"/>
                      <a:pt x="48" y="237"/>
                    </a:cubicBezTo>
                    <a:cubicBezTo>
                      <a:pt x="50" y="235"/>
                      <a:pt x="51" y="236"/>
                      <a:pt x="53" y="236"/>
                    </a:cubicBezTo>
                    <a:cubicBezTo>
                      <a:pt x="74" y="236"/>
                      <a:pt x="95" y="236"/>
                      <a:pt x="116" y="236"/>
                    </a:cubicBezTo>
                    <a:cubicBezTo>
                      <a:pt x="119" y="236"/>
                      <a:pt x="120" y="236"/>
                      <a:pt x="121" y="238"/>
                    </a:cubicBezTo>
                    <a:cubicBezTo>
                      <a:pt x="123" y="243"/>
                      <a:pt x="127" y="243"/>
                      <a:pt x="131" y="244"/>
                    </a:cubicBezTo>
                    <a:cubicBezTo>
                      <a:pt x="141" y="246"/>
                      <a:pt x="145" y="240"/>
                      <a:pt x="150" y="234"/>
                    </a:cubicBezTo>
                    <a:cubicBezTo>
                      <a:pt x="152" y="232"/>
                      <a:pt x="151" y="227"/>
                      <a:pt x="150" y="224"/>
                    </a:cubicBezTo>
                    <a:cubicBezTo>
                      <a:pt x="150" y="220"/>
                      <a:pt x="146" y="222"/>
                      <a:pt x="144" y="2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5099050" y="2041525"/>
                <a:ext cx="80963" cy="236538"/>
              </a:xfrm>
              <a:custGeom>
                <a:rect b="b" l="l" r="r" t="t"/>
                <a:pathLst>
                  <a:path extrusionOk="0" h="129" w="44">
                    <a:moveTo>
                      <a:pt x="36" y="31"/>
                    </a:moveTo>
                    <a:cubicBezTo>
                      <a:pt x="31" y="26"/>
                      <a:pt x="28" y="22"/>
                      <a:pt x="31" y="14"/>
                    </a:cubicBezTo>
                    <a:cubicBezTo>
                      <a:pt x="32" y="11"/>
                      <a:pt x="34" y="4"/>
                      <a:pt x="29" y="2"/>
                    </a:cubicBezTo>
                    <a:cubicBezTo>
                      <a:pt x="25" y="0"/>
                      <a:pt x="19" y="0"/>
                      <a:pt x="14" y="3"/>
                    </a:cubicBezTo>
                    <a:cubicBezTo>
                      <a:pt x="11" y="5"/>
                      <a:pt x="12" y="10"/>
                      <a:pt x="13" y="13"/>
                    </a:cubicBezTo>
                    <a:cubicBezTo>
                      <a:pt x="16" y="22"/>
                      <a:pt x="12" y="27"/>
                      <a:pt x="7" y="32"/>
                    </a:cubicBezTo>
                    <a:cubicBezTo>
                      <a:pt x="2" y="37"/>
                      <a:pt x="0" y="42"/>
                      <a:pt x="0" y="49"/>
                    </a:cubicBezTo>
                    <a:cubicBezTo>
                      <a:pt x="1" y="60"/>
                      <a:pt x="0" y="72"/>
                      <a:pt x="0" y="84"/>
                    </a:cubicBezTo>
                    <a:cubicBezTo>
                      <a:pt x="0" y="96"/>
                      <a:pt x="1" y="108"/>
                      <a:pt x="0" y="121"/>
                    </a:cubicBezTo>
                    <a:cubicBezTo>
                      <a:pt x="0" y="127"/>
                      <a:pt x="3" y="129"/>
                      <a:pt x="9" y="129"/>
                    </a:cubicBezTo>
                    <a:cubicBezTo>
                      <a:pt x="17" y="129"/>
                      <a:pt x="26" y="129"/>
                      <a:pt x="35" y="129"/>
                    </a:cubicBezTo>
                    <a:cubicBezTo>
                      <a:pt x="41" y="129"/>
                      <a:pt x="44" y="127"/>
                      <a:pt x="44" y="120"/>
                    </a:cubicBezTo>
                    <a:cubicBezTo>
                      <a:pt x="43" y="97"/>
                      <a:pt x="43" y="74"/>
                      <a:pt x="44" y="51"/>
                    </a:cubicBezTo>
                    <a:cubicBezTo>
                      <a:pt x="44" y="43"/>
                      <a:pt x="42" y="36"/>
                      <a:pt x="36" y="31"/>
                    </a:cubicBezTo>
                    <a:close/>
                    <a:moveTo>
                      <a:pt x="7" y="60"/>
                    </a:moveTo>
                    <a:cubicBezTo>
                      <a:pt x="7" y="54"/>
                      <a:pt x="5" y="48"/>
                      <a:pt x="11" y="42"/>
                    </a:cubicBezTo>
                    <a:cubicBezTo>
                      <a:pt x="11" y="49"/>
                      <a:pt x="11" y="54"/>
                      <a:pt x="11" y="59"/>
                    </a:cubicBezTo>
                    <a:cubicBezTo>
                      <a:pt x="11" y="61"/>
                      <a:pt x="12" y="63"/>
                      <a:pt x="9" y="63"/>
                    </a:cubicBezTo>
                    <a:cubicBezTo>
                      <a:pt x="7" y="63"/>
                      <a:pt x="7" y="61"/>
                      <a:pt x="7" y="60"/>
                    </a:cubicBezTo>
                    <a:close/>
                    <a:moveTo>
                      <a:pt x="11" y="118"/>
                    </a:moveTo>
                    <a:cubicBezTo>
                      <a:pt x="11" y="119"/>
                      <a:pt x="11" y="121"/>
                      <a:pt x="9" y="121"/>
                    </a:cubicBezTo>
                    <a:cubicBezTo>
                      <a:pt x="7" y="120"/>
                      <a:pt x="7" y="119"/>
                      <a:pt x="7" y="118"/>
                    </a:cubicBezTo>
                    <a:cubicBezTo>
                      <a:pt x="7" y="109"/>
                      <a:pt x="7" y="100"/>
                      <a:pt x="7" y="91"/>
                    </a:cubicBezTo>
                    <a:cubicBezTo>
                      <a:pt x="7" y="89"/>
                      <a:pt x="7" y="89"/>
                      <a:pt x="9" y="89"/>
                    </a:cubicBezTo>
                    <a:cubicBezTo>
                      <a:pt x="11" y="89"/>
                      <a:pt x="11" y="90"/>
                      <a:pt x="11" y="92"/>
                    </a:cubicBezTo>
                    <a:cubicBezTo>
                      <a:pt x="11" y="96"/>
                      <a:pt x="11" y="100"/>
                      <a:pt x="11" y="104"/>
                    </a:cubicBezTo>
                    <a:cubicBezTo>
                      <a:pt x="11" y="109"/>
                      <a:pt x="11" y="113"/>
                      <a:pt x="11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8000" lIns="95975" spcFirstLastPara="1" rIns="95975" wrap="square" tIns="48000">
                <a:no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6"/>
            <p:cNvSpPr txBox="1"/>
            <p:nvPr/>
          </p:nvSpPr>
          <p:spPr>
            <a:xfrm>
              <a:off x="9236485" y="1904703"/>
              <a:ext cx="926389" cy="192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AC controller</a:t>
              </a:r>
              <a:endParaRPr/>
            </a:p>
          </p:txBody>
        </p:sp>
        <p:pic>
          <p:nvPicPr>
            <p:cNvPr id="425" name="Google Shape;425;p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0466831" y="2200685"/>
              <a:ext cx="471945" cy="43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8771940" y="5844187"/>
              <a:ext cx="500063" cy="512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7" name="Google Shape;427;p6"/>
            <p:cNvSpPr txBox="1"/>
            <p:nvPr/>
          </p:nvSpPr>
          <p:spPr>
            <a:xfrm>
              <a:off x="10896405" y="2271329"/>
              <a:ext cx="681764" cy="192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Switches</a:t>
              </a:r>
              <a:endParaRPr/>
            </a:p>
          </p:txBody>
        </p:sp>
        <p:grpSp>
          <p:nvGrpSpPr>
            <p:cNvPr id="428" name="Google Shape;428;p6"/>
            <p:cNvGrpSpPr/>
            <p:nvPr/>
          </p:nvGrpSpPr>
          <p:grpSpPr>
            <a:xfrm>
              <a:off x="8834420" y="4577965"/>
              <a:ext cx="1693972" cy="468000"/>
              <a:chOff x="8861670" y="1834213"/>
              <a:chExt cx="1693972" cy="468000"/>
            </a:xfrm>
          </p:grpSpPr>
          <p:pic>
            <p:nvPicPr>
              <p:cNvPr id="429" name="Google Shape;429;p6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8861670" y="1834213"/>
                <a:ext cx="441694" cy="46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0" name="Google Shape;430;p6"/>
              <p:cNvSpPr txBox="1"/>
              <p:nvPr/>
            </p:nvSpPr>
            <p:spPr>
              <a:xfrm>
                <a:off x="9250553" y="1893394"/>
                <a:ext cx="1305089" cy="192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962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767978"/>
                    </a:solidFill>
                    <a:latin typeface="Arial"/>
                    <a:ea typeface="Arial"/>
                    <a:cs typeface="Arial"/>
                    <a:sym typeface="Arial"/>
                  </a:rPr>
                  <a:t>Lamp toggle switch</a:t>
                </a:r>
                <a:endParaRPr/>
              </a:p>
            </p:txBody>
          </p:sp>
        </p:grpSp>
        <p:sp>
          <p:nvSpPr>
            <p:cNvPr id="431" name="Google Shape;431;p6"/>
            <p:cNvSpPr txBox="1"/>
            <p:nvPr/>
          </p:nvSpPr>
          <p:spPr>
            <a:xfrm>
              <a:off x="9250108" y="5977457"/>
              <a:ext cx="1057588" cy="192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Remote control</a:t>
              </a:r>
              <a:endParaRPr/>
            </a:p>
          </p:txBody>
        </p:sp>
        <p:sp>
          <p:nvSpPr>
            <p:cNvPr id="432" name="Google Shape;432;p6"/>
            <p:cNvSpPr txBox="1"/>
            <p:nvPr/>
          </p:nvSpPr>
          <p:spPr>
            <a:xfrm>
              <a:off x="10896405" y="2744565"/>
              <a:ext cx="755256" cy="192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Table tops</a:t>
              </a:r>
              <a:endParaRPr/>
            </a:p>
          </p:txBody>
        </p:sp>
        <p:sp>
          <p:nvSpPr>
            <p:cNvPr id="433" name="Google Shape;433;p6"/>
            <p:cNvSpPr txBox="1"/>
            <p:nvPr/>
          </p:nvSpPr>
          <p:spPr>
            <a:xfrm>
              <a:off x="10896404" y="4793729"/>
              <a:ext cx="1115765" cy="313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Shower control, </a:t>
              </a:r>
              <a:b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taps</a:t>
              </a:r>
              <a:endParaRPr/>
            </a:p>
          </p:txBody>
        </p:sp>
        <p:sp>
          <p:nvSpPr>
            <p:cNvPr id="434" name="Google Shape;434;p6"/>
            <p:cNvSpPr txBox="1"/>
            <p:nvPr/>
          </p:nvSpPr>
          <p:spPr>
            <a:xfrm>
              <a:off x="10896404" y="4107898"/>
              <a:ext cx="1188000" cy="433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Toilet seat, flush, splash wall, flush; toilet brush</a:t>
              </a:r>
              <a:endParaRPr/>
            </a:p>
          </p:txBody>
        </p:sp>
        <p:pic>
          <p:nvPicPr>
            <p:cNvPr id="435" name="Google Shape;435;p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0442444" y="4080187"/>
              <a:ext cx="52071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0442443" y="4659881"/>
              <a:ext cx="520718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0491651" y="5852063"/>
              <a:ext cx="452073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6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0484539" y="3587343"/>
              <a:ext cx="436527" cy="4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6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0513568" y="1773955"/>
              <a:ext cx="386889" cy="39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Google Shape;440;p6"/>
            <p:cNvSpPr txBox="1"/>
            <p:nvPr/>
          </p:nvSpPr>
          <p:spPr>
            <a:xfrm>
              <a:off x="10896405" y="1747407"/>
              <a:ext cx="1292982" cy="433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Room accessories (kettles, iron, hair dryer) </a:t>
              </a:r>
              <a:endParaRPr/>
            </a:p>
          </p:txBody>
        </p:sp>
        <p:pic>
          <p:nvPicPr>
            <p:cNvPr id="441" name="Google Shape;441;p6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846122" y="2728316"/>
              <a:ext cx="435982" cy="43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2" name="Google Shape;442;p6"/>
          <p:cNvSpPr/>
          <p:nvPr/>
        </p:nvSpPr>
        <p:spPr>
          <a:xfrm>
            <a:off x="4621038" y="5897944"/>
            <a:ext cx="2797057" cy="549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* Use a different microfibre cloth colour from your current daily cleaning process for the enhanced cleaning </a:t>
            </a:r>
            <a:endParaRPr b="1" sz="11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"/>
          <p:cNvSpPr txBox="1"/>
          <p:nvPr/>
        </p:nvSpPr>
        <p:spPr>
          <a:xfrm>
            <a:off x="1763485" y="1607682"/>
            <a:ext cx="9274629" cy="596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KITCHEN - DISINFECTION</a:t>
            </a:r>
            <a:endParaRPr b="1" sz="28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7"/>
          <p:cNvSpPr/>
          <p:nvPr/>
        </p:nvSpPr>
        <p:spPr>
          <a:xfrm flipH="1" rot="10800000">
            <a:off x="-1" y="2364196"/>
            <a:ext cx="12801600" cy="101366"/>
          </a:xfrm>
          <a:prstGeom prst="rect">
            <a:avLst/>
          </a:prstGeom>
          <a:solidFill>
            <a:srgbClr val="D8672F"/>
          </a:solidFill>
          <a:ln>
            <a:noFill/>
          </a:ln>
        </p:spPr>
        <p:txBody>
          <a:bodyPr anchorCtr="0" anchor="ctr" bIns="44300" lIns="88625" spcFirstLastPara="1" rIns="88625" wrap="square" tIns="4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9" name="Google Shape;449;p7"/>
          <p:cNvGrpSpPr/>
          <p:nvPr/>
        </p:nvGrpSpPr>
        <p:grpSpPr>
          <a:xfrm>
            <a:off x="5445604" y="599204"/>
            <a:ext cx="1972491" cy="734156"/>
            <a:chOff x="5068389" y="398410"/>
            <a:chExt cx="2744206" cy="1021387"/>
          </a:xfrm>
        </p:grpSpPr>
        <p:pic>
          <p:nvPicPr>
            <p:cNvPr id="450" name="Google Shape;450;p7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5068389" y="398410"/>
              <a:ext cx="1045029" cy="102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GB_div_diversey_holding_shape_small.eps" id="451" name="Google Shape;451;p7"/>
            <p:cNvPicPr preferRelativeResize="0"/>
            <p:nvPr/>
          </p:nvPicPr>
          <p:blipFill rotWithShape="1">
            <a:blip r:embed="rId4">
              <a:alphaModFix/>
            </a:blip>
            <a:srcRect b="26919" l="21521" r="19199" t="27071"/>
            <a:stretch/>
          </p:blipFill>
          <p:spPr>
            <a:xfrm>
              <a:off x="6640204" y="577161"/>
              <a:ext cx="1172391" cy="6638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2" name="Google Shape;452;p7"/>
            <p:cNvCxnSpPr/>
            <p:nvPr/>
          </p:nvCxnSpPr>
          <p:spPr>
            <a:xfrm>
              <a:off x="6400801" y="647878"/>
              <a:ext cx="0" cy="522449"/>
            </a:xfrm>
            <a:prstGeom prst="straightConnector1">
              <a:avLst/>
            </a:prstGeom>
            <a:noFill/>
            <a:ln cap="flat" cmpd="sng" w="952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53" name="Google Shape;453;p7"/>
          <p:cNvSpPr/>
          <p:nvPr/>
        </p:nvSpPr>
        <p:spPr>
          <a:xfrm>
            <a:off x="621324" y="2775545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KEY TOUCHPOINTS</a:t>
            </a:r>
            <a:endParaRPr/>
          </a:p>
        </p:txBody>
      </p:sp>
      <p:sp>
        <p:nvSpPr>
          <p:cNvPr id="454" name="Google Shape;454;p7"/>
          <p:cNvSpPr/>
          <p:nvPr/>
        </p:nvSpPr>
        <p:spPr>
          <a:xfrm>
            <a:off x="3800913" y="2760627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PRODUCT</a:t>
            </a:r>
            <a:endParaRPr/>
          </a:p>
        </p:txBody>
      </p:sp>
      <p:sp>
        <p:nvSpPr>
          <p:cNvPr id="455" name="Google Shape;455;p7"/>
          <p:cNvSpPr/>
          <p:nvPr/>
        </p:nvSpPr>
        <p:spPr>
          <a:xfrm>
            <a:off x="4361068" y="3261710"/>
            <a:ext cx="2622414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Short contact time</a:t>
            </a:r>
            <a:endParaRPr/>
          </a:p>
          <a:p>
            <a:pPr indent="-171450" lvl="0" marL="17145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Perfume free</a:t>
            </a:r>
            <a:endParaRPr/>
          </a:p>
          <a:p>
            <a:pPr indent="-171450" lvl="0" marL="17145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Effective against  SARS-CoV-2</a:t>
            </a:r>
            <a:endParaRPr/>
          </a:p>
        </p:txBody>
      </p:sp>
      <p:sp>
        <p:nvSpPr>
          <p:cNvPr id="456" name="Google Shape;456;p7"/>
          <p:cNvSpPr/>
          <p:nvPr/>
        </p:nvSpPr>
        <p:spPr>
          <a:xfrm>
            <a:off x="5104584" y="3316081"/>
            <a:ext cx="19224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7" name="Google Shape;457;p7"/>
          <p:cNvCxnSpPr/>
          <p:nvPr/>
        </p:nvCxnSpPr>
        <p:spPr>
          <a:xfrm>
            <a:off x="699702" y="3153287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7"/>
          <p:cNvCxnSpPr/>
          <p:nvPr/>
        </p:nvCxnSpPr>
        <p:spPr>
          <a:xfrm>
            <a:off x="3879291" y="3150628"/>
            <a:ext cx="237729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9" name="Google Shape;459;p7"/>
          <p:cNvSpPr/>
          <p:nvPr/>
        </p:nvSpPr>
        <p:spPr>
          <a:xfrm>
            <a:off x="3879312" y="6562351"/>
            <a:ext cx="269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PROCESS</a:t>
            </a:r>
            <a:endParaRPr/>
          </a:p>
        </p:txBody>
      </p:sp>
      <p:cxnSp>
        <p:nvCxnSpPr>
          <p:cNvPr id="460" name="Google Shape;460;p7"/>
          <p:cNvCxnSpPr/>
          <p:nvPr/>
        </p:nvCxnSpPr>
        <p:spPr>
          <a:xfrm>
            <a:off x="4026109" y="6948265"/>
            <a:ext cx="5409300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1" name="Google Shape;461;p7"/>
          <p:cNvSpPr/>
          <p:nvPr/>
        </p:nvSpPr>
        <p:spPr>
          <a:xfrm>
            <a:off x="3915266" y="7077791"/>
            <a:ext cx="85359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 &amp; put on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 the key touchpoints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Rinse thoroughly with clear water</a:t>
            </a:r>
            <a:endParaRPr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Dispose of dirty cloths in the laundry bag 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Discard used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</a:t>
            </a:r>
            <a:endParaRPr/>
          </a:p>
        </p:txBody>
      </p:sp>
      <p:sp>
        <p:nvSpPr>
          <p:cNvPr id="462" name="Google Shape;462;p7"/>
          <p:cNvSpPr/>
          <p:nvPr/>
        </p:nvSpPr>
        <p:spPr>
          <a:xfrm>
            <a:off x="681087" y="9018434"/>
            <a:ext cx="1143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Check PIS, SDS for detailed information http://sds.diversey.com | Use biocides safely. Always read the label and product information before use </a:t>
            </a:r>
            <a:endParaRPr/>
          </a:p>
        </p:txBody>
      </p:sp>
      <p:sp>
        <p:nvSpPr>
          <p:cNvPr id="463" name="Google Shape;463;p7"/>
          <p:cNvSpPr/>
          <p:nvPr/>
        </p:nvSpPr>
        <p:spPr>
          <a:xfrm>
            <a:off x="566058" y="7390091"/>
            <a:ext cx="269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WHEN TO DO IT</a:t>
            </a:r>
            <a:endParaRPr/>
          </a:p>
        </p:txBody>
      </p:sp>
      <p:cxnSp>
        <p:nvCxnSpPr>
          <p:cNvPr id="464" name="Google Shape;464;p7"/>
          <p:cNvCxnSpPr/>
          <p:nvPr/>
        </p:nvCxnSpPr>
        <p:spPr>
          <a:xfrm>
            <a:off x="644436" y="7768862"/>
            <a:ext cx="2024100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5" name="Google Shape;465;p7"/>
          <p:cNvSpPr/>
          <p:nvPr/>
        </p:nvSpPr>
        <p:spPr>
          <a:xfrm>
            <a:off x="1448952" y="7840476"/>
            <a:ext cx="1919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After every service</a:t>
            </a:r>
            <a:endParaRPr/>
          </a:p>
        </p:txBody>
      </p:sp>
      <p:grpSp>
        <p:nvGrpSpPr>
          <p:cNvPr id="466" name="Google Shape;466;p7"/>
          <p:cNvGrpSpPr/>
          <p:nvPr/>
        </p:nvGrpSpPr>
        <p:grpSpPr>
          <a:xfrm>
            <a:off x="686250" y="7854520"/>
            <a:ext cx="658368" cy="670451"/>
            <a:chOff x="4046181" y="5883345"/>
            <a:chExt cx="658368" cy="670451"/>
          </a:xfrm>
        </p:grpSpPr>
        <p:sp>
          <p:nvSpPr>
            <p:cNvPr id="467" name="Google Shape;467;p7"/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8" name="Google Shape;468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9" name="Google Shape;469;p7"/>
          <p:cNvSpPr txBox="1"/>
          <p:nvPr/>
        </p:nvSpPr>
        <p:spPr>
          <a:xfrm>
            <a:off x="4981375" y="364326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7"/>
          <p:cNvSpPr/>
          <p:nvPr/>
        </p:nvSpPr>
        <p:spPr>
          <a:xfrm>
            <a:off x="8079613" y="5948054"/>
            <a:ext cx="480060" cy="248365"/>
          </a:xfrm>
          <a:prstGeom prst="rect">
            <a:avLst/>
          </a:prstGeom>
          <a:noFill/>
          <a:ln>
            <a:noFill/>
          </a:ln>
        </p:spPr>
        <p:txBody>
          <a:bodyPr anchorCtr="0" anchor="t" bIns="48000" lIns="96000" spcFirstLastPara="1" rIns="96000" wrap="square" tIns="4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1" name="Google Shape;471;p7"/>
          <p:cNvGrpSpPr/>
          <p:nvPr/>
        </p:nvGrpSpPr>
        <p:grpSpPr>
          <a:xfrm>
            <a:off x="3786578" y="3365986"/>
            <a:ext cx="569740" cy="781026"/>
            <a:chOff x="6778698" y="5813279"/>
            <a:chExt cx="569740" cy="781026"/>
          </a:xfrm>
        </p:grpSpPr>
        <p:sp>
          <p:nvSpPr>
            <p:cNvPr id="472" name="Google Shape;472;p7"/>
            <p:cNvSpPr/>
            <p:nvPr/>
          </p:nvSpPr>
          <p:spPr>
            <a:xfrm>
              <a:off x="6778698" y="5813279"/>
              <a:ext cx="458390" cy="701754"/>
            </a:xfrm>
            <a:custGeom>
              <a:rect b="b" l="l" r="r" t="t"/>
              <a:pathLst>
                <a:path extrusionOk="0" h="1268" w="828">
                  <a:moveTo>
                    <a:pt x="11" y="150"/>
                  </a:moveTo>
                  <a:lnTo>
                    <a:pt x="11" y="150"/>
                  </a:lnTo>
                  <a:lnTo>
                    <a:pt x="0" y="301"/>
                  </a:lnTo>
                  <a:lnTo>
                    <a:pt x="0" y="1078"/>
                  </a:lnTo>
                  <a:cubicBezTo>
                    <a:pt x="0" y="1095"/>
                    <a:pt x="3" y="1111"/>
                    <a:pt x="7" y="1128"/>
                  </a:cubicBezTo>
                  <a:lnTo>
                    <a:pt x="26" y="1203"/>
                  </a:lnTo>
                  <a:cubicBezTo>
                    <a:pt x="36" y="1241"/>
                    <a:pt x="71" y="1268"/>
                    <a:pt x="110" y="1268"/>
                  </a:cubicBezTo>
                  <a:lnTo>
                    <a:pt x="712" y="1268"/>
                  </a:lnTo>
                  <a:cubicBezTo>
                    <a:pt x="751" y="1268"/>
                    <a:pt x="785" y="1242"/>
                    <a:pt x="796" y="1206"/>
                  </a:cubicBezTo>
                  <a:lnTo>
                    <a:pt x="819" y="1126"/>
                  </a:lnTo>
                  <a:cubicBezTo>
                    <a:pt x="825" y="1107"/>
                    <a:pt x="828" y="1088"/>
                    <a:pt x="828" y="1069"/>
                  </a:cubicBezTo>
                  <a:lnTo>
                    <a:pt x="828" y="315"/>
                  </a:lnTo>
                  <a:cubicBezTo>
                    <a:pt x="828" y="306"/>
                    <a:pt x="827" y="297"/>
                    <a:pt x="825" y="288"/>
                  </a:cubicBezTo>
                  <a:lnTo>
                    <a:pt x="802" y="177"/>
                  </a:lnTo>
                  <a:cubicBezTo>
                    <a:pt x="800" y="165"/>
                    <a:pt x="796" y="154"/>
                    <a:pt x="790" y="143"/>
                  </a:cubicBezTo>
                  <a:lnTo>
                    <a:pt x="743" y="52"/>
                  </a:lnTo>
                  <a:cubicBezTo>
                    <a:pt x="730" y="26"/>
                    <a:pt x="703" y="10"/>
                    <a:pt x="674" y="10"/>
                  </a:cubicBezTo>
                  <a:lnTo>
                    <a:pt x="360" y="10"/>
                  </a:lnTo>
                  <a:cubicBezTo>
                    <a:pt x="333" y="10"/>
                    <a:pt x="308" y="24"/>
                    <a:pt x="294" y="47"/>
                  </a:cubicBezTo>
                  <a:lnTo>
                    <a:pt x="256" y="106"/>
                  </a:lnTo>
                  <a:cubicBezTo>
                    <a:pt x="253" y="112"/>
                    <a:pt x="245" y="111"/>
                    <a:pt x="242" y="105"/>
                  </a:cubicBezTo>
                  <a:lnTo>
                    <a:pt x="215" y="53"/>
                  </a:lnTo>
                  <a:lnTo>
                    <a:pt x="215" y="0"/>
                  </a:lnTo>
                  <a:lnTo>
                    <a:pt x="43" y="0"/>
                  </a:lnTo>
                  <a:lnTo>
                    <a:pt x="43" y="41"/>
                  </a:lnTo>
                  <a:cubicBezTo>
                    <a:pt x="43" y="51"/>
                    <a:pt x="41" y="60"/>
                    <a:pt x="38" y="69"/>
                  </a:cubicBezTo>
                  <a:lnTo>
                    <a:pt x="21" y="110"/>
                  </a:lnTo>
                  <a:cubicBezTo>
                    <a:pt x="16" y="123"/>
                    <a:pt x="12" y="136"/>
                    <a:pt x="11" y="150"/>
                  </a:cubicBezTo>
                  <a:lnTo>
                    <a:pt x="11" y="150"/>
                  </a:lnTo>
                  <a:close/>
                </a:path>
              </a:pathLst>
            </a:custGeom>
            <a:noFill/>
            <a:ln cap="rnd" cmpd="sng" w="15875">
              <a:solidFill>
                <a:srgbClr val="7679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000" lIns="96000" spcFirstLastPara="1" rIns="96000" wrap="square" tIns="4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6982056" y="5844948"/>
              <a:ext cx="171688" cy="60008"/>
            </a:xfrm>
            <a:custGeom>
              <a:rect b="b" l="l" r="r" t="t"/>
              <a:pathLst>
                <a:path extrusionOk="0" h="109" w="312">
                  <a:moveTo>
                    <a:pt x="257" y="109"/>
                  </a:moveTo>
                  <a:lnTo>
                    <a:pt x="257" y="109"/>
                  </a:lnTo>
                  <a:lnTo>
                    <a:pt x="54" y="109"/>
                  </a:lnTo>
                  <a:cubicBezTo>
                    <a:pt x="24" y="109"/>
                    <a:pt x="0" y="85"/>
                    <a:pt x="0" y="55"/>
                  </a:cubicBezTo>
                  <a:lnTo>
                    <a:pt x="0" y="55"/>
                  </a:lnTo>
                  <a:cubicBezTo>
                    <a:pt x="0" y="25"/>
                    <a:pt x="24" y="0"/>
                    <a:pt x="54" y="0"/>
                  </a:cubicBezTo>
                  <a:lnTo>
                    <a:pt x="257" y="0"/>
                  </a:lnTo>
                  <a:cubicBezTo>
                    <a:pt x="287" y="0"/>
                    <a:pt x="312" y="25"/>
                    <a:pt x="312" y="55"/>
                  </a:cubicBezTo>
                  <a:lnTo>
                    <a:pt x="312" y="55"/>
                  </a:lnTo>
                  <a:cubicBezTo>
                    <a:pt x="312" y="85"/>
                    <a:pt x="287" y="109"/>
                    <a:pt x="257" y="109"/>
                  </a:cubicBezTo>
                  <a:lnTo>
                    <a:pt x="257" y="109"/>
                  </a:lnTo>
                  <a:close/>
                </a:path>
              </a:pathLst>
            </a:custGeom>
            <a:noFill/>
            <a:ln cap="rnd" cmpd="sng" w="15875">
              <a:solidFill>
                <a:srgbClr val="7679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000" lIns="96000" spcFirstLastPara="1" rIns="96000" wrap="square" tIns="4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6822036" y="5991634"/>
              <a:ext cx="371713" cy="418385"/>
            </a:xfrm>
            <a:custGeom>
              <a:rect b="b" l="l" r="r" t="t"/>
              <a:pathLst>
                <a:path extrusionOk="0" h="757" w="672">
                  <a:moveTo>
                    <a:pt x="0" y="0"/>
                  </a:moveTo>
                  <a:lnTo>
                    <a:pt x="0" y="0"/>
                  </a:lnTo>
                  <a:lnTo>
                    <a:pt x="672" y="0"/>
                  </a:lnTo>
                  <a:lnTo>
                    <a:pt x="672" y="757"/>
                  </a:lnTo>
                  <a:lnTo>
                    <a:pt x="0" y="75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5875">
              <a:solidFill>
                <a:srgbClr val="7679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000" lIns="96000" spcFirstLastPara="1" rIns="96000" wrap="square" tIns="4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5" name="Google Shape;475;p7"/>
            <p:cNvGrpSpPr/>
            <p:nvPr/>
          </p:nvGrpSpPr>
          <p:grpSpPr>
            <a:xfrm>
              <a:off x="7125737" y="6072238"/>
              <a:ext cx="222701" cy="522067"/>
              <a:chOff x="2213604" y="2419742"/>
              <a:chExt cx="96838" cy="227013"/>
            </a:xfrm>
          </p:grpSpPr>
          <p:sp>
            <p:nvSpPr>
              <p:cNvPr id="476" name="Google Shape;476;p7"/>
              <p:cNvSpPr/>
              <p:nvPr/>
            </p:nvSpPr>
            <p:spPr>
              <a:xfrm>
                <a:off x="2213604" y="2419742"/>
                <a:ext cx="96838" cy="227013"/>
              </a:xfrm>
              <a:custGeom>
                <a:rect b="b" l="l" r="r" t="t"/>
                <a:pathLst>
                  <a:path extrusionOk="0" h="660" w="280">
                    <a:moveTo>
                      <a:pt x="200" y="82"/>
                    </a:moveTo>
                    <a:lnTo>
                      <a:pt x="200" y="82"/>
                    </a:lnTo>
                    <a:lnTo>
                      <a:pt x="256" y="94"/>
                    </a:lnTo>
                    <a:cubicBezTo>
                      <a:pt x="261" y="94"/>
                      <a:pt x="264" y="90"/>
                      <a:pt x="262" y="85"/>
                    </a:cubicBezTo>
                    <a:lnTo>
                      <a:pt x="224" y="13"/>
                    </a:lnTo>
                    <a:cubicBezTo>
                      <a:pt x="219" y="5"/>
                      <a:pt x="211" y="0"/>
                      <a:pt x="202" y="0"/>
                    </a:cubicBezTo>
                    <a:lnTo>
                      <a:pt x="28" y="0"/>
                    </a:lnTo>
                    <a:lnTo>
                      <a:pt x="28" y="48"/>
                    </a:lnTo>
                    <a:lnTo>
                      <a:pt x="63" y="48"/>
                    </a:lnTo>
                    <a:lnTo>
                      <a:pt x="63" y="65"/>
                    </a:lnTo>
                    <a:lnTo>
                      <a:pt x="2" y="164"/>
                    </a:lnTo>
                    <a:cubicBezTo>
                      <a:pt x="0" y="168"/>
                      <a:pt x="3" y="172"/>
                      <a:pt x="8" y="172"/>
                    </a:cubicBezTo>
                    <a:cubicBezTo>
                      <a:pt x="10" y="172"/>
                      <a:pt x="12" y="171"/>
                      <a:pt x="13" y="169"/>
                    </a:cubicBezTo>
                    <a:lnTo>
                      <a:pt x="96" y="65"/>
                    </a:lnTo>
                    <a:lnTo>
                      <a:pt x="122" y="80"/>
                    </a:lnTo>
                    <a:lnTo>
                      <a:pt x="125" y="127"/>
                    </a:lnTo>
                    <a:cubicBezTo>
                      <a:pt x="125" y="128"/>
                      <a:pt x="125" y="130"/>
                      <a:pt x="124" y="131"/>
                    </a:cubicBezTo>
                    <a:lnTo>
                      <a:pt x="112" y="152"/>
                    </a:lnTo>
                    <a:cubicBezTo>
                      <a:pt x="111" y="154"/>
                      <a:pt x="111" y="156"/>
                      <a:pt x="112" y="158"/>
                    </a:cubicBezTo>
                    <a:cubicBezTo>
                      <a:pt x="116" y="166"/>
                      <a:pt x="126" y="247"/>
                      <a:pt x="110" y="270"/>
                    </a:cubicBezTo>
                    <a:cubicBezTo>
                      <a:pt x="92" y="298"/>
                      <a:pt x="51" y="334"/>
                      <a:pt x="51" y="334"/>
                    </a:cubicBezTo>
                    <a:cubicBezTo>
                      <a:pt x="51" y="334"/>
                      <a:pt x="32" y="357"/>
                      <a:pt x="28" y="390"/>
                    </a:cubicBezTo>
                    <a:cubicBezTo>
                      <a:pt x="26" y="411"/>
                      <a:pt x="26" y="558"/>
                      <a:pt x="27" y="607"/>
                    </a:cubicBezTo>
                    <a:cubicBezTo>
                      <a:pt x="28" y="637"/>
                      <a:pt x="52" y="660"/>
                      <a:pt x="82" y="660"/>
                    </a:cubicBezTo>
                    <a:lnTo>
                      <a:pt x="226" y="660"/>
                    </a:lnTo>
                    <a:cubicBezTo>
                      <a:pt x="256" y="660"/>
                      <a:pt x="280" y="636"/>
                      <a:pt x="280" y="606"/>
                    </a:cubicBezTo>
                    <a:lnTo>
                      <a:pt x="280" y="382"/>
                    </a:lnTo>
                    <a:cubicBezTo>
                      <a:pt x="280" y="365"/>
                      <a:pt x="278" y="349"/>
                      <a:pt x="273" y="334"/>
                    </a:cubicBezTo>
                    <a:cubicBezTo>
                      <a:pt x="266" y="310"/>
                      <a:pt x="252" y="268"/>
                      <a:pt x="232" y="214"/>
                    </a:cubicBezTo>
                    <a:cubicBezTo>
                      <a:pt x="199" y="125"/>
                      <a:pt x="200" y="82"/>
                      <a:pt x="200" y="82"/>
                    </a:cubicBezTo>
                    <a:lnTo>
                      <a:pt x="200" y="82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12700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7"/>
              <p:cNvSpPr/>
              <p:nvPr/>
            </p:nvSpPr>
            <p:spPr>
              <a:xfrm>
                <a:off x="2234242" y="2537217"/>
                <a:ext cx="63500" cy="87313"/>
              </a:xfrm>
              <a:custGeom>
                <a:rect b="b" l="l" r="r" t="t"/>
                <a:pathLst>
                  <a:path extrusionOk="0" h="259" w="182">
                    <a:moveTo>
                      <a:pt x="117" y="0"/>
                    </a:moveTo>
                    <a:lnTo>
                      <a:pt x="117" y="0"/>
                    </a:lnTo>
                    <a:lnTo>
                      <a:pt x="152" y="0"/>
                    </a:lnTo>
                    <a:cubicBezTo>
                      <a:pt x="169" y="0"/>
                      <a:pt x="182" y="14"/>
                      <a:pt x="182" y="30"/>
                    </a:cubicBezTo>
                    <a:lnTo>
                      <a:pt x="182" y="227"/>
                    </a:lnTo>
                    <a:cubicBezTo>
                      <a:pt x="182" y="245"/>
                      <a:pt x="168" y="259"/>
                      <a:pt x="150" y="259"/>
                    </a:cubicBezTo>
                    <a:lnTo>
                      <a:pt x="32" y="259"/>
                    </a:lnTo>
                    <a:cubicBezTo>
                      <a:pt x="14" y="259"/>
                      <a:pt x="0" y="245"/>
                      <a:pt x="0" y="227"/>
                    </a:cubicBezTo>
                    <a:lnTo>
                      <a:pt x="0" y="118"/>
                    </a:lnTo>
                    <a:cubicBezTo>
                      <a:pt x="0" y="53"/>
                      <a:pt x="53" y="0"/>
                      <a:pt x="117" y="0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12700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8" name="Google Shape;478;p7"/>
          <p:cNvSpPr/>
          <p:nvPr/>
        </p:nvSpPr>
        <p:spPr>
          <a:xfrm>
            <a:off x="4432503" y="4305968"/>
            <a:ext cx="274187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1 microfibre* or disposable cloth to clean and disinfect</a:t>
            </a:r>
            <a:endParaRPr/>
          </a:p>
        </p:txBody>
      </p:sp>
      <p:sp>
        <p:nvSpPr>
          <p:cNvPr id="479" name="Google Shape;479;p7"/>
          <p:cNvSpPr/>
          <p:nvPr/>
        </p:nvSpPr>
        <p:spPr>
          <a:xfrm>
            <a:off x="4449554" y="4882623"/>
            <a:ext cx="257749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1 microfibre* disposable cloth to rinse</a:t>
            </a:r>
            <a:endParaRPr/>
          </a:p>
        </p:txBody>
      </p:sp>
      <p:grpSp>
        <p:nvGrpSpPr>
          <p:cNvPr id="480" name="Google Shape;480;p7"/>
          <p:cNvGrpSpPr/>
          <p:nvPr/>
        </p:nvGrpSpPr>
        <p:grpSpPr>
          <a:xfrm>
            <a:off x="675152" y="3310867"/>
            <a:ext cx="3114917" cy="3507013"/>
            <a:chOff x="9080269" y="2239053"/>
            <a:chExt cx="2966588" cy="3340012"/>
          </a:xfrm>
        </p:grpSpPr>
        <p:pic>
          <p:nvPicPr>
            <p:cNvPr id="481" name="Google Shape;481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080269" y="2239053"/>
              <a:ext cx="467673" cy="18771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088786" y="4163054"/>
              <a:ext cx="461178" cy="1416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3" name="Google Shape;483;p7"/>
            <p:cNvSpPr txBox="1"/>
            <p:nvPr/>
          </p:nvSpPr>
          <p:spPr>
            <a:xfrm>
              <a:off x="9534216" y="2353055"/>
              <a:ext cx="1050654" cy="257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5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Door handles</a:t>
              </a:r>
              <a:endParaRPr/>
            </a:p>
          </p:txBody>
        </p:sp>
        <p:sp>
          <p:nvSpPr>
            <p:cNvPr id="484" name="Google Shape;484;p7"/>
            <p:cNvSpPr txBox="1"/>
            <p:nvPr/>
          </p:nvSpPr>
          <p:spPr>
            <a:xfrm>
              <a:off x="9534216" y="2841186"/>
              <a:ext cx="774327" cy="257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5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Switches</a:t>
              </a:r>
              <a:endParaRPr/>
            </a:p>
          </p:txBody>
        </p:sp>
        <p:sp>
          <p:nvSpPr>
            <p:cNvPr id="485" name="Google Shape;485;p7"/>
            <p:cNvSpPr txBox="1"/>
            <p:nvPr/>
          </p:nvSpPr>
          <p:spPr>
            <a:xfrm>
              <a:off x="9534215" y="3308219"/>
              <a:ext cx="2512642" cy="426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5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Dispensers (loaded, in good order, clean)</a:t>
              </a:r>
              <a:endParaRPr/>
            </a:p>
          </p:txBody>
        </p:sp>
        <p:sp>
          <p:nvSpPr>
            <p:cNvPr id="486" name="Google Shape;486;p7"/>
            <p:cNvSpPr txBox="1"/>
            <p:nvPr/>
          </p:nvSpPr>
          <p:spPr>
            <a:xfrm>
              <a:off x="9534216" y="3749160"/>
              <a:ext cx="1583726" cy="426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5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Food contact surfaces</a:t>
              </a:r>
              <a:endParaRPr/>
            </a:p>
          </p:txBody>
        </p:sp>
        <p:sp>
          <p:nvSpPr>
            <p:cNvPr id="487" name="Google Shape;487;p7"/>
            <p:cNvSpPr txBox="1"/>
            <p:nvPr/>
          </p:nvSpPr>
          <p:spPr>
            <a:xfrm>
              <a:off x="9534216" y="4283705"/>
              <a:ext cx="1292982" cy="426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5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Hand contact areas</a:t>
              </a:r>
              <a:endParaRPr/>
            </a:p>
          </p:txBody>
        </p:sp>
        <p:sp>
          <p:nvSpPr>
            <p:cNvPr id="488" name="Google Shape;488;p7"/>
            <p:cNvSpPr txBox="1"/>
            <p:nvPr/>
          </p:nvSpPr>
          <p:spPr>
            <a:xfrm>
              <a:off x="9534216" y="4761384"/>
              <a:ext cx="1292982" cy="257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5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Taps</a:t>
              </a:r>
              <a:endParaRPr/>
            </a:p>
          </p:txBody>
        </p:sp>
        <p:sp>
          <p:nvSpPr>
            <p:cNvPr id="489" name="Google Shape;489;p7"/>
            <p:cNvSpPr txBox="1"/>
            <p:nvPr/>
          </p:nvSpPr>
          <p:spPr>
            <a:xfrm>
              <a:off x="9534216" y="5227689"/>
              <a:ext cx="1292982" cy="257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5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Utensils</a:t>
              </a:r>
              <a:endParaRPr/>
            </a:p>
          </p:txBody>
        </p:sp>
      </p:grpSp>
      <p:pic>
        <p:nvPicPr>
          <p:cNvPr id="490" name="Google Shape;490;p7"/>
          <p:cNvPicPr preferRelativeResize="0"/>
          <p:nvPr/>
        </p:nvPicPr>
        <p:blipFill rotWithShape="1">
          <a:blip r:embed="rId8">
            <a:alphaModFix/>
          </a:blip>
          <a:srcRect b="3260" l="3822" r="6766" t="3933"/>
          <a:stretch/>
        </p:blipFill>
        <p:spPr>
          <a:xfrm>
            <a:off x="6955135" y="2775545"/>
            <a:ext cx="5552522" cy="4898187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7"/>
          <p:cNvSpPr/>
          <p:nvPr/>
        </p:nvSpPr>
        <p:spPr>
          <a:xfrm rot="-1044672">
            <a:off x="3840897" y="4276389"/>
            <a:ext cx="428699" cy="428699"/>
          </a:xfrm>
          <a:prstGeom prst="rect">
            <a:avLst/>
          </a:prstGeom>
          <a:solidFill>
            <a:srgbClr val="FEE599"/>
          </a:solidFill>
          <a:ln cap="flat" cmpd="sng" w="12700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7"/>
          <p:cNvSpPr/>
          <p:nvPr/>
        </p:nvSpPr>
        <p:spPr>
          <a:xfrm rot="-1044672">
            <a:off x="3878616" y="4914038"/>
            <a:ext cx="428699" cy="428699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7"/>
          <p:cNvSpPr/>
          <p:nvPr/>
        </p:nvSpPr>
        <p:spPr>
          <a:xfrm>
            <a:off x="3800913" y="5505590"/>
            <a:ext cx="3045364" cy="549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* Use a different microfibre cloth colour from your current daily cleaning process for the enhanced cleaning </a:t>
            </a:r>
            <a:endParaRPr b="1" sz="11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"/>
          <p:cNvSpPr txBox="1"/>
          <p:nvPr/>
        </p:nvSpPr>
        <p:spPr>
          <a:xfrm>
            <a:off x="1763485" y="1607682"/>
            <a:ext cx="9274629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RESTAURANT &amp; BAR - DISINFECTION</a:t>
            </a:r>
            <a:endParaRPr b="1" sz="28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8"/>
          <p:cNvSpPr/>
          <p:nvPr/>
        </p:nvSpPr>
        <p:spPr>
          <a:xfrm flipH="1" rot="10800000">
            <a:off x="-1" y="2364196"/>
            <a:ext cx="12801600" cy="101366"/>
          </a:xfrm>
          <a:prstGeom prst="rect">
            <a:avLst/>
          </a:prstGeom>
          <a:solidFill>
            <a:srgbClr val="D8672F"/>
          </a:solidFill>
          <a:ln>
            <a:noFill/>
          </a:ln>
        </p:spPr>
        <p:txBody>
          <a:bodyPr anchorCtr="0" anchor="ctr" bIns="44300" lIns="88625" spcFirstLastPara="1" rIns="88625" wrap="square" tIns="4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0" name="Google Shape;500;p8"/>
          <p:cNvGrpSpPr/>
          <p:nvPr/>
        </p:nvGrpSpPr>
        <p:grpSpPr>
          <a:xfrm>
            <a:off x="5445604" y="599204"/>
            <a:ext cx="1972491" cy="734156"/>
            <a:chOff x="5068389" y="398410"/>
            <a:chExt cx="2744206" cy="1021387"/>
          </a:xfrm>
        </p:grpSpPr>
        <p:pic>
          <p:nvPicPr>
            <p:cNvPr id="501" name="Google Shape;501;p8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5068389" y="398410"/>
              <a:ext cx="1045029" cy="102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GB_div_diversey_holding_shape_small.eps" id="502" name="Google Shape;502;p8"/>
            <p:cNvPicPr preferRelativeResize="0"/>
            <p:nvPr/>
          </p:nvPicPr>
          <p:blipFill rotWithShape="1">
            <a:blip r:embed="rId4">
              <a:alphaModFix/>
            </a:blip>
            <a:srcRect b="26919" l="21521" r="19199" t="27071"/>
            <a:stretch/>
          </p:blipFill>
          <p:spPr>
            <a:xfrm>
              <a:off x="6640204" y="577161"/>
              <a:ext cx="1172391" cy="6638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03" name="Google Shape;503;p8"/>
            <p:cNvCxnSpPr/>
            <p:nvPr/>
          </p:nvCxnSpPr>
          <p:spPr>
            <a:xfrm>
              <a:off x="6400801" y="647878"/>
              <a:ext cx="0" cy="522449"/>
            </a:xfrm>
            <a:prstGeom prst="straightConnector1">
              <a:avLst/>
            </a:prstGeom>
            <a:noFill/>
            <a:ln cap="flat" cmpd="sng" w="952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04" name="Google Shape;504;p8"/>
          <p:cNvSpPr/>
          <p:nvPr/>
        </p:nvSpPr>
        <p:spPr>
          <a:xfrm>
            <a:off x="527540" y="2775545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KEY TOUCHPOINTS</a:t>
            </a:r>
            <a:endParaRPr/>
          </a:p>
        </p:txBody>
      </p:sp>
      <p:sp>
        <p:nvSpPr>
          <p:cNvPr id="505" name="Google Shape;505;p8"/>
          <p:cNvSpPr/>
          <p:nvPr/>
        </p:nvSpPr>
        <p:spPr>
          <a:xfrm>
            <a:off x="4194374" y="2760627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PRODUCT</a:t>
            </a:r>
            <a:endParaRPr/>
          </a:p>
        </p:txBody>
      </p:sp>
      <p:cxnSp>
        <p:nvCxnSpPr>
          <p:cNvPr id="506" name="Google Shape;506;p8"/>
          <p:cNvCxnSpPr/>
          <p:nvPr/>
        </p:nvCxnSpPr>
        <p:spPr>
          <a:xfrm>
            <a:off x="605918" y="3223625"/>
            <a:ext cx="1546935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7" name="Google Shape;507;p8"/>
          <p:cNvCxnSpPr/>
          <p:nvPr/>
        </p:nvCxnSpPr>
        <p:spPr>
          <a:xfrm>
            <a:off x="4284474" y="3199325"/>
            <a:ext cx="237729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8" name="Google Shape;508;p8"/>
          <p:cNvSpPr/>
          <p:nvPr/>
        </p:nvSpPr>
        <p:spPr>
          <a:xfrm>
            <a:off x="4268079" y="7000501"/>
            <a:ext cx="269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rPr>
              <a:t>CLEANING PROCESS</a:t>
            </a:r>
            <a:endParaRPr/>
          </a:p>
        </p:txBody>
      </p:sp>
      <p:cxnSp>
        <p:nvCxnSpPr>
          <p:cNvPr id="509" name="Google Shape;509;p8"/>
          <p:cNvCxnSpPr/>
          <p:nvPr/>
        </p:nvCxnSpPr>
        <p:spPr>
          <a:xfrm>
            <a:off x="4309369" y="7386415"/>
            <a:ext cx="5409300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0" name="Google Shape;510;p8"/>
          <p:cNvSpPr/>
          <p:nvPr/>
        </p:nvSpPr>
        <p:spPr>
          <a:xfrm>
            <a:off x="4389731" y="7459737"/>
            <a:ext cx="78693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 &amp; put on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 the key touchpoints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Rinse thoroughly with clear water</a:t>
            </a:r>
            <a:endParaRPr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Dispose of dirty cloths in the laundry bag 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Discard used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</a:t>
            </a:r>
            <a:endParaRPr/>
          </a:p>
        </p:txBody>
      </p:sp>
      <p:sp>
        <p:nvSpPr>
          <p:cNvPr id="511" name="Google Shape;511;p8"/>
          <p:cNvSpPr/>
          <p:nvPr/>
        </p:nvSpPr>
        <p:spPr>
          <a:xfrm>
            <a:off x="310937" y="9184234"/>
            <a:ext cx="1143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Check PIS, SDS for detailed information http://sds.diversey.com | Use biocides safely. Always read the label and product information before use </a:t>
            </a:r>
            <a:endParaRPr/>
          </a:p>
        </p:txBody>
      </p:sp>
      <p:sp>
        <p:nvSpPr>
          <p:cNvPr id="512" name="Google Shape;512;p8"/>
          <p:cNvSpPr/>
          <p:nvPr/>
        </p:nvSpPr>
        <p:spPr>
          <a:xfrm>
            <a:off x="417208" y="7457435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rPr>
              <a:t>WHEN TO DO IT</a:t>
            </a:r>
            <a:endParaRPr/>
          </a:p>
        </p:txBody>
      </p:sp>
      <p:cxnSp>
        <p:nvCxnSpPr>
          <p:cNvPr id="513" name="Google Shape;513;p8"/>
          <p:cNvCxnSpPr/>
          <p:nvPr/>
        </p:nvCxnSpPr>
        <p:spPr>
          <a:xfrm>
            <a:off x="495586" y="7836206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4" name="Google Shape;514;p8"/>
          <p:cNvSpPr/>
          <p:nvPr/>
        </p:nvSpPr>
        <p:spPr>
          <a:xfrm>
            <a:off x="1217377" y="7988200"/>
            <a:ext cx="1919009" cy="73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rPr>
              <a:t>After every service / between guests</a:t>
            </a:r>
            <a:endParaRPr/>
          </a:p>
        </p:txBody>
      </p:sp>
      <p:grpSp>
        <p:nvGrpSpPr>
          <p:cNvPr id="515" name="Google Shape;515;p8"/>
          <p:cNvGrpSpPr/>
          <p:nvPr/>
        </p:nvGrpSpPr>
        <p:grpSpPr>
          <a:xfrm>
            <a:off x="454675" y="8002244"/>
            <a:ext cx="658368" cy="670451"/>
            <a:chOff x="4046181" y="5883345"/>
            <a:chExt cx="658368" cy="670451"/>
          </a:xfrm>
        </p:grpSpPr>
        <p:sp>
          <p:nvSpPr>
            <p:cNvPr id="516" name="Google Shape;516;p8"/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17" name="Google Shape;517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8" name="Google Shape;518;p8"/>
          <p:cNvSpPr txBox="1"/>
          <p:nvPr/>
        </p:nvSpPr>
        <p:spPr>
          <a:xfrm>
            <a:off x="5413042" y="38183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8"/>
          <p:cNvSpPr/>
          <p:nvPr/>
        </p:nvSpPr>
        <p:spPr>
          <a:xfrm>
            <a:off x="8079613" y="5948054"/>
            <a:ext cx="480060" cy="248365"/>
          </a:xfrm>
          <a:prstGeom prst="rect">
            <a:avLst/>
          </a:prstGeom>
          <a:noFill/>
          <a:ln>
            <a:noFill/>
          </a:ln>
        </p:spPr>
        <p:txBody>
          <a:bodyPr anchorCtr="0" anchor="t" bIns="48000" lIns="96000" spcFirstLastPara="1" rIns="96000" wrap="square" tIns="4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0" name="Google Shape;520;p8"/>
          <p:cNvGrpSpPr/>
          <p:nvPr/>
        </p:nvGrpSpPr>
        <p:grpSpPr>
          <a:xfrm>
            <a:off x="4218246" y="3393273"/>
            <a:ext cx="569740" cy="781026"/>
            <a:chOff x="6778698" y="5813279"/>
            <a:chExt cx="569740" cy="781026"/>
          </a:xfrm>
        </p:grpSpPr>
        <p:sp>
          <p:nvSpPr>
            <p:cNvPr id="521" name="Google Shape;521;p8"/>
            <p:cNvSpPr/>
            <p:nvPr/>
          </p:nvSpPr>
          <p:spPr>
            <a:xfrm>
              <a:off x="6778698" y="5813279"/>
              <a:ext cx="458390" cy="701754"/>
            </a:xfrm>
            <a:custGeom>
              <a:rect b="b" l="l" r="r" t="t"/>
              <a:pathLst>
                <a:path extrusionOk="0" h="1268" w="828">
                  <a:moveTo>
                    <a:pt x="11" y="150"/>
                  </a:moveTo>
                  <a:lnTo>
                    <a:pt x="11" y="150"/>
                  </a:lnTo>
                  <a:lnTo>
                    <a:pt x="0" y="301"/>
                  </a:lnTo>
                  <a:lnTo>
                    <a:pt x="0" y="1078"/>
                  </a:lnTo>
                  <a:cubicBezTo>
                    <a:pt x="0" y="1095"/>
                    <a:pt x="3" y="1111"/>
                    <a:pt x="7" y="1128"/>
                  </a:cubicBezTo>
                  <a:lnTo>
                    <a:pt x="26" y="1203"/>
                  </a:lnTo>
                  <a:cubicBezTo>
                    <a:pt x="36" y="1241"/>
                    <a:pt x="71" y="1268"/>
                    <a:pt x="110" y="1268"/>
                  </a:cubicBezTo>
                  <a:lnTo>
                    <a:pt x="712" y="1268"/>
                  </a:lnTo>
                  <a:cubicBezTo>
                    <a:pt x="751" y="1268"/>
                    <a:pt x="785" y="1242"/>
                    <a:pt x="796" y="1206"/>
                  </a:cubicBezTo>
                  <a:lnTo>
                    <a:pt x="819" y="1126"/>
                  </a:lnTo>
                  <a:cubicBezTo>
                    <a:pt x="825" y="1107"/>
                    <a:pt x="828" y="1088"/>
                    <a:pt x="828" y="1069"/>
                  </a:cubicBezTo>
                  <a:lnTo>
                    <a:pt x="828" y="315"/>
                  </a:lnTo>
                  <a:cubicBezTo>
                    <a:pt x="828" y="306"/>
                    <a:pt x="827" y="297"/>
                    <a:pt x="825" y="288"/>
                  </a:cubicBezTo>
                  <a:lnTo>
                    <a:pt x="802" y="177"/>
                  </a:lnTo>
                  <a:cubicBezTo>
                    <a:pt x="800" y="165"/>
                    <a:pt x="796" y="154"/>
                    <a:pt x="790" y="143"/>
                  </a:cubicBezTo>
                  <a:lnTo>
                    <a:pt x="743" y="52"/>
                  </a:lnTo>
                  <a:cubicBezTo>
                    <a:pt x="730" y="26"/>
                    <a:pt x="703" y="10"/>
                    <a:pt x="674" y="10"/>
                  </a:cubicBezTo>
                  <a:lnTo>
                    <a:pt x="360" y="10"/>
                  </a:lnTo>
                  <a:cubicBezTo>
                    <a:pt x="333" y="10"/>
                    <a:pt x="308" y="24"/>
                    <a:pt x="294" y="47"/>
                  </a:cubicBezTo>
                  <a:lnTo>
                    <a:pt x="256" y="106"/>
                  </a:lnTo>
                  <a:cubicBezTo>
                    <a:pt x="253" y="112"/>
                    <a:pt x="245" y="111"/>
                    <a:pt x="242" y="105"/>
                  </a:cubicBezTo>
                  <a:lnTo>
                    <a:pt x="215" y="53"/>
                  </a:lnTo>
                  <a:lnTo>
                    <a:pt x="215" y="0"/>
                  </a:lnTo>
                  <a:lnTo>
                    <a:pt x="43" y="0"/>
                  </a:lnTo>
                  <a:lnTo>
                    <a:pt x="43" y="41"/>
                  </a:lnTo>
                  <a:cubicBezTo>
                    <a:pt x="43" y="51"/>
                    <a:pt x="41" y="60"/>
                    <a:pt x="38" y="69"/>
                  </a:cubicBezTo>
                  <a:lnTo>
                    <a:pt x="21" y="110"/>
                  </a:lnTo>
                  <a:cubicBezTo>
                    <a:pt x="16" y="123"/>
                    <a:pt x="12" y="136"/>
                    <a:pt x="11" y="150"/>
                  </a:cubicBezTo>
                  <a:lnTo>
                    <a:pt x="11" y="150"/>
                  </a:lnTo>
                  <a:close/>
                </a:path>
              </a:pathLst>
            </a:custGeom>
            <a:noFill/>
            <a:ln cap="rnd" cmpd="sng" w="15875">
              <a:solidFill>
                <a:srgbClr val="7679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000" lIns="96000" spcFirstLastPara="1" rIns="96000" wrap="square" tIns="4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6982056" y="5844948"/>
              <a:ext cx="171688" cy="60008"/>
            </a:xfrm>
            <a:custGeom>
              <a:rect b="b" l="l" r="r" t="t"/>
              <a:pathLst>
                <a:path extrusionOk="0" h="109" w="312">
                  <a:moveTo>
                    <a:pt x="257" y="109"/>
                  </a:moveTo>
                  <a:lnTo>
                    <a:pt x="257" y="109"/>
                  </a:lnTo>
                  <a:lnTo>
                    <a:pt x="54" y="109"/>
                  </a:lnTo>
                  <a:cubicBezTo>
                    <a:pt x="24" y="109"/>
                    <a:pt x="0" y="85"/>
                    <a:pt x="0" y="55"/>
                  </a:cubicBezTo>
                  <a:lnTo>
                    <a:pt x="0" y="55"/>
                  </a:lnTo>
                  <a:cubicBezTo>
                    <a:pt x="0" y="25"/>
                    <a:pt x="24" y="0"/>
                    <a:pt x="54" y="0"/>
                  </a:cubicBezTo>
                  <a:lnTo>
                    <a:pt x="257" y="0"/>
                  </a:lnTo>
                  <a:cubicBezTo>
                    <a:pt x="287" y="0"/>
                    <a:pt x="312" y="25"/>
                    <a:pt x="312" y="55"/>
                  </a:cubicBezTo>
                  <a:lnTo>
                    <a:pt x="312" y="55"/>
                  </a:lnTo>
                  <a:cubicBezTo>
                    <a:pt x="312" y="85"/>
                    <a:pt x="287" y="109"/>
                    <a:pt x="257" y="109"/>
                  </a:cubicBezTo>
                  <a:lnTo>
                    <a:pt x="257" y="109"/>
                  </a:lnTo>
                  <a:close/>
                </a:path>
              </a:pathLst>
            </a:custGeom>
            <a:noFill/>
            <a:ln cap="rnd" cmpd="sng" w="15875">
              <a:solidFill>
                <a:srgbClr val="7679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000" lIns="96000" spcFirstLastPara="1" rIns="96000" wrap="square" tIns="4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6822036" y="5991634"/>
              <a:ext cx="371713" cy="418385"/>
            </a:xfrm>
            <a:custGeom>
              <a:rect b="b" l="l" r="r" t="t"/>
              <a:pathLst>
                <a:path extrusionOk="0" h="757" w="672">
                  <a:moveTo>
                    <a:pt x="0" y="0"/>
                  </a:moveTo>
                  <a:lnTo>
                    <a:pt x="0" y="0"/>
                  </a:lnTo>
                  <a:lnTo>
                    <a:pt x="672" y="0"/>
                  </a:lnTo>
                  <a:lnTo>
                    <a:pt x="672" y="757"/>
                  </a:lnTo>
                  <a:lnTo>
                    <a:pt x="0" y="75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5875">
              <a:solidFill>
                <a:srgbClr val="7679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000" lIns="96000" spcFirstLastPara="1" rIns="96000" wrap="square" tIns="4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4" name="Google Shape;524;p8"/>
            <p:cNvGrpSpPr/>
            <p:nvPr/>
          </p:nvGrpSpPr>
          <p:grpSpPr>
            <a:xfrm>
              <a:off x="7125737" y="6072238"/>
              <a:ext cx="222701" cy="522067"/>
              <a:chOff x="2213604" y="2419742"/>
              <a:chExt cx="96838" cy="227013"/>
            </a:xfrm>
          </p:grpSpPr>
          <p:sp>
            <p:nvSpPr>
              <p:cNvPr id="525" name="Google Shape;525;p8"/>
              <p:cNvSpPr/>
              <p:nvPr/>
            </p:nvSpPr>
            <p:spPr>
              <a:xfrm>
                <a:off x="2213604" y="2419742"/>
                <a:ext cx="96838" cy="227013"/>
              </a:xfrm>
              <a:custGeom>
                <a:rect b="b" l="l" r="r" t="t"/>
                <a:pathLst>
                  <a:path extrusionOk="0" h="660" w="280">
                    <a:moveTo>
                      <a:pt x="200" y="82"/>
                    </a:moveTo>
                    <a:lnTo>
                      <a:pt x="200" y="82"/>
                    </a:lnTo>
                    <a:lnTo>
                      <a:pt x="256" y="94"/>
                    </a:lnTo>
                    <a:cubicBezTo>
                      <a:pt x="261" y="94"/>
                      <a:pt x="264" y="90"/>
                      <a:pt x="262" y="85"/>
                    </a:cubicBezTo>
                    <a:lnTo>
                      <a:pt x="224" y="13"/>
                    </a:lnTo>
                    <a:cubicBezTo>
                      <a:pt x="219" y="5"/>
                      <a:pt x="211" y="0"/>
                      <a:pt x="202" y="0"/>
                    </a:cubicBezTo>
                    <a:lnTo>
                      <a:pt x="28" y="0"/>
                    </a:lnTo>
                    <a:lnTo>
                      <a:pt x="28" y="48"/>
                    </a:lnTo>
                    <a:lnTo>
                      <a:pt x="63" y="48"/>
                    </a:lnTo>
                    <a:lnTo>
                      <a:pt x="63" y="65"/>
                    </a:lnTo>
                    <a:lnTo>
                      <a:pt x="2" y="164"/>
                    </a:lnTo>
                    <a:cubicBezTo>
                      <a:pt x="0" y="168"/>
                      <a:pt x="3" y="172"/>
                      <a:pt x="8" y="172"/>
                    </a:cubicBezTo>
                    <a:cubicBezTo>
                      <a:pt x="10" y="172"/>
                      <a:pt x="12" y="171"/>
                      <a:pt x="13" y="169"/>
                    </a:cubicBezTo>
                    <a:lnTo>
                      <a:pt x="96" y="65"/>
                    </a:lnTo>
                    <a:lnTo>
                      <a:pt x="122" y="80"/>
                    </a:lnTo>
                    <a:lnTo>
                      <a:pt x="125" y="127"/>
                    </a:lnTo>
                    <a:cubicBezTo>
                      <a:pt x="125" y="128"/>
                      <a:pt x="125" y="130"/>
                      <a:pt x="124" y="131"/>
                    </a:cubicBezTo>
                    <a:lnTo>
                      <a:pt x="112" y="152"/>
                    </a:lnTo>
                    <a:cubicBezTo>
                      <a:pt x="111" y="154"/>
                      <a:pt x="111" y="156"/>
                      <a:pt x="112" y="158"/>
                    </a:cubicBezTo>
                    <a:cubicBezTo>
                      <a:pt x="116" y="166"/>
                      <a:pt x="126" y="247"/>
                      <a:pt x="110" y="270"/>
                    </a:cubicBezTo>
                    <a:cubicBezTo>
                      <a:pt x="92" y="298"/>
                      <a:pt x="51" y="334"/>
                      <a:pt x="51" y="334"/>
                    </a:cubicBezTo>
                    <a:cubicBezTo>
                      <a:pt x="51" y="334"/>
                      <a:pt x="32" y="357"/>
                      <a:pt x="28" y="390"/>
                    </a:cubicBezTo>
                    <a:cubicBezTo>
                      <a:pt x="26" y="411"/>
                      <a:pt x="26" y="558"/>
                      <a:pt x="27" y="607"/>
                    </a:cubicBezTo>
                    <a:cubicBezTo>
                      <a:pt x="28" y="637"/>
                      <a:pt x="52" y="660"/>
                      <a:pt x="82" y="660"/>
                    </a:cubicBezTo>
                    <a:lnTo>
                      <a:pt x="226" y="660"/>
                    </a:lnTo>
                    <a:cubicBezTo>
                      <a:pt x="256" y="660"/>
                      <a:pt x="280" y="636"/>
                      <a:pt x="280" y="606"/>
                    </a:cubicBezTo>
                    <a:lnTo>
                      <a:pt x="280" y="382"/>
                    </a:lnTo>
                    <a:cubicBezTo>
                      <a:pt x="280" y="365"/>
                      <a:pt x="278" y="349"/>
                      <a:pt x="273" y="334"/>
                    </a:cubicBezTo>
                    <a:cubicBezTo>
                      <a:pt x="266" y="310"/>
                      <a:pt x="252" y="268"/>
                      <a:pt x="232" y="214"/>
                    </a:cubicBezTo>
                    <a:cubicBezTo>
                      <a:pt x="199" y="125"/>
                      <a:pt x="200" y="82"/>
                      <a:pt x="200" y="82"/>
                    </a:cubicBezTo>
                    <a:lnTo>
                      <a:pt x="200" y="82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12700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8"/>
              <p:cNvSpPr/>
              <p:nvPr/>
            </p:nvSpPr>
            <p:spPr>
              <a:xfrm>
                <a:off x="2234242" y="2537217"/>
                <a:ext cx="63500" cy="87313"/>
              </a:xfrm>
              <a:custGeom>
                <a:rect b="b" l="l" r="r" t="t"/>
                <a:pathLst>
                  <a:path extrusionOk="0" h="259" w="182">
                    <a:moveTo>
                      <a:pt x="117" y="0"/>
                    </a:moveTo>
                    <a:lnTo>
                      <a:pt x="117" y="0"/>
                    </a:lnTo>
                    <a:lnTo>
                      <a:pt x="152" y="0"/>
                    </a:lnTo>
                    <a:cubicBezTo>
                      <a:pt x="169" y="0"/>
                      <a:pt x="182" y="14"/>
                      <a:pt x="182" y="30"/>
                    </a:cubicBezTo>
                    <a:lnTo>
                      <a:pt x="182" y="227"/>
                    </a:lnTo>
                    <a:cubicBezTo>
                      <a:pt x="182" y="245"/>
                      <a:pt x="168" y="259"/>
                      <a:pt x="150" y="259"/>
                    </a:cubicBezTo>
                    <a:lnTo>
                      <a:pt x="32" y="259"/>
                    </a:lnTo>
                    <a:cubicBezTo>
                      <a:pt x="14" y="259"/>
                      <a:pt x="0" y="245"/>
                      <a:pt x="0" y="227"/>
                    </a:cubicBezTo>
                    <a:lnTo>
                      <a:pt x="0" y="118"/>
                    </a:lnTo>
                    <a:cubicBezTo>
                      <a:pt x="0" y="53"/>
                      <a:pt x="53" y="0"/>
                      <a:pt x="117" y="0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12700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7" name="Google Shape;527;p8"/>
          <p:cNvGrpSpPr/>
          <p:nvPr/>
        </p:nvGrpSpPr>
        <p:grpSpPr>
          <a:xfrm>
            <a:off x="7264921" y="2870646"/>
            <a:ext cx="5409264" cy="4442789"/>
            <a:chOff x="3926030" y="2205838"/>
            <a:chExt cx="5118082" cy="4008834"/>
          </a:xfrm>
        </p:grpSpPr>
        <p:pic>
          <p:nvPicPr>
            <p:cNvPr id="528" name="Google Shape;528;p8"/>
            <p:cNvPicPr preferRelativeResize="0"/>
            <p:nvPr/>
          </p:nvPicPr>
          <p:blipFill rotWithShape="1">
            <a:blip r:embed="rId6">
              <a:alphaModFix/>
            </a:blip>
            <a:srcRect b="21285" l="0" r="17530" t="0"/>
            <a:stretch/>
          </p:blipFill>
          <p:spPr>
            <a:xfrm>
              <a:off x="3926030" y="2205838"/>
              <a:ext cx="5118082" cy="40088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9" name="Google Shape;529;p8"/>
            <p:cNvSpPr/>
            <p:nvPr/>
          </p:nvSpPr>
          <p:spPr>
            <a:xfrm>
              <a:off x="5019675" y="5124450"/>
              <a:ext cx="457200" cy="266700"/>
            </a:xfrm>
            <a:custGeom>
              <a:rect b="b" l="l" r="r" t="t"/>
              <a:pathLst>
                <a:path extrusionOk="0" h="266700" w="457200">
                  <a:moveTo>
                    <a:pt x="161925" y="266700"/>
                  </a:moveTo>
                  <a:lnTo>
                    <a:pt x="457200" y="104775"/>
                  </a:lnTo>
                  <a:lnTo>
                    <a:pt x="295275" y="0"/>
                  </a:lnTo>
                  <a:lnTo>
                    <a:pt x="0" y="161925"/>
                  </a:lnTo>
                  <a:lnTo>
                    <a:pt x="161925" y="266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5457825" y="4867275"/>
              <a:ext cx="457200" cy="266700"/>
            </a:xfrm>
            <a:custGeom>
              <a:rect b="b" l="l" r="r" t="t"/>
              <a:pathLst>
                <a:path extrusionOk="0" h="266700" w="457200">
                  <a:moveTo>
                    <a:pt x="161925" y="266700"/>
                  </a:moveTo>
                  <a:lnTo>
                    <a:pt x="457200" y="104775"/>
                  </a:lnTo>
                  <a:lnTo>
                    <a:pt x="295275" y="0"/>
                  </a:lnTo>
                  <a:lnTo>
                    <a:pt x="0" y="161925"/>
                  </a:lnTo>
                  <a:lnTo>
                    <a:pt x="161925" y="266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5397500" y="5870575"/>
              <a:ext cx="152400" cy="282575"/>
            </a:xfrm>
            <a:custGeom>
              <a:rect b="b" l="l" r="r" t="t"/>
              <a:pathLst>
                <a:path extrusionOk="0" h="282575" w="152400">
                  <a:moveTo>
                    <a:pt x="0" y="0"/>
                  </a:moveTo>
                  <a:lnTo>
                    <a:pt x="6350" y="250825"/>
                  </a:lnTo>
                  <a:lnTo>
                    <a:pt x="34925" y="263525"/>
                  </a:lnTo>
                  <a:lnTo>
                    <a:pt x="79375" y="282575"/>
                  </a:lnTo>
                  <a:lnTo>
                    <a:pt x="123825" y="282575"/>
                  </a:lnTo>
                  <a:lnTo>
                    <a:pt x="152400" y="269875"/>
                  </a:lnTo>
                  <a:lnTo>
                    <a:pt x="152400" y="22225"/>
                  </a:lnTo>
                  <a:lnTo>
                    <a:pt x="123825" y="22225"/>
                  </a:lnTo>
                  <a:lnTo>
                    <a:pt x="50800" y="15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4743450" y="5257800"/>
              <a:ext cx="142875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5153022" y="5029198"/>
              <a:ext cx="142875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5511062" y="4819649"/>
              <a:ext cx="142875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6237876" y="4405312"/>
              <a:ext cx="142875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7020486" y="4356276"/>
              <a:ext cx="142875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7330065" y="4527728"/>
              <a:ext cx="142875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7639644" y="4703943"/>
              <a:ext cx="142875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9" name="Google Shape;539;p8"/>
          <p:cNvSpPr txBox="1"/>
          <p:nvPr/>
        </p:nvSpPr>
        <p:spPr>
          <a:xfrm>
            <a:off x="1021489" y="3500950"/>
            <a:ext cx="10883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Sneeze guards</a:t>
            </a:r>
            <a:endParaRPr sz="1200"/>
          </a:p>
        </p:txBody>
      </p:sp>
      <p:sp>
        <p:nvSpPr>
          <p:cNvPr id="540" name="Google Shape;540;p8"/>
          <p:cNvSpPr txBox="1"/>
          <p:nvPr/>
        </p:nvSpPr>
        <p:spPr>
          <a:xfrm>
            <a:off x="1032832" y="3979835"/>
            <a:ext cx="115967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All handles</a:t>
            </a:r>
            <a:b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(not only doors)</a:t>
            </a:r>
            <a:endParaRPr sz="1200"/>
          </a:p>
        </p:txBody>
      </p:sp>
      <p:sp>
        <p:nvSpPr>
          <p:cNvPr id="541" name="Google Shape;541;p8"/>
          <p:cNvSpPr txBox="1"/>
          <p:nvPr/>
        </p:nvSpPr>
        <p:spPr>
          <a:xfrm>
            <a:off x="998505" y="4679195"/>
            <a:ext cx="119842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Dispensers </a:t>
            </a:r>
            <a:r>
              <a:rPr lang="en-US" sz="11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(loaded, in good order, clean)</a:t>
            </a:r>
            <a:endParaRPr sz="1100"/>
          </a:p>
        </p:txBody>
      </p:sp>
      <p:sp>
        <p:nvSpPr>
          <p:cNvPr id="542" name="Google Shape;542;p8"/>
          <p:cNvSpPr txBox="1"/>
          <p:nvPr/>
        </p:nvSpPr>
        <p:spPr>
          <a:xfrm>
            <a:off x="1046973" y="5406763"/>
            <a:ext cx="1037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Trays</a:t>
            </a:r>
            <a:endParaRPr sz="1200"/>
          </a:p>
        </p:txBody>
      </p:sp>
      <p:sp>
        <p:nvSpPr>
          <p:cNvPr id="543" name="Google Shape;543;p8"/>
          <p:cNvSpPr txBox="1"/>
          <p:nvPr/>
        </p:nvSpPr>
        <p:spPr>
          <a:xfrm>
            <a:off x="1017800" y="5887572"/>
            <a:ext cx="1159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Condiment dispensary</a:t>
            </a:r>
            <a:endParaRPr sz="1200"/>
          </a:p>
        </p:txBody>
      </p:sp>
      <p:sp>
        <p:nvSpPr>
          <p:cNvPr id="544" name="Google Shape;544;p8"/>
          <p:cNvSpPr txBox="1"/>
          <p:nvPr/>
        </p:nvSpPr>
        <p:spPr>
          <a:xfrm>
            <a:off x="2803271" y="3581947"/>
            <a:ext cx="947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Switches</a:t>
            </a:r>
            <a:endParaRPr sz="1200"/>
          </a:p>
        </p:txBody>
      </p:sp>
      <p:sp>
        <p:nvSpPr>
          <p:cNvPr id="545" name="Google Shape;545;p8"/>
          <p:cNvSpPr txBox="1"/>
          <p:nvPr/>
        </p:nvSpPr>
        <p:spPr>
          <a:xfrm>
            <a:off x="2804995" y="4154717"/>
            <a:ext cx="791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Chairs</a:t>
            </a:r>
            <a:endParaRPr sz="1200"/>
          </a:p>
        </p:txBody>
      </p:sp>
      <p:sp>
        <p:nvSpPr>
          <p:cNvPr id="546" name="Google Shape;546;p8"/>
          <p:cNvSpPr txBox="1"/>
          <p:nvPr/>
        </p:nvSpPr>
        <p:spPr>
          <a:xfrm>
            <a:off x="2755481" y="4646684"/>
            <a:ext cx="1043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Table and counter tops</a:t>
            </a:r>
            <a:endParaRPr sz="1200"/>
          </a:p>
        </p:txBody>
      </p:sp>
      <p:sp>
        <p:nvSpPr>
          <p:cNvPr id="547" name="Google Shape;547;p8"/>
          <p:cNvSpPr txBox="1"/>
          <p:nvPr/>
        </p:nvSpPr>
        <p:spPr>
          <a:xfrm>
            <a:off x="2804993" y="5404085"/>
            <a:ext cx="1171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Menu cards</a:t>
            </a:r>
            <a:endParaRPr sz="1200"/>
          </a:p>
        </p:txBody>
      </p:sp>
      <p:sp>
        <p:nvSpPr>
          <p:cNvPr id="548" name="Google Shape;548;p8"/>
          <p:cNvSpPr txBox="1"/>
          <p:nvPr/>
        </p:nvSpPr>
        <p:spPr>
          <a:xfrm>
            <a:off x="2805175" y="5892600"/>
            <a:ext cx="131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Cashier / credit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card machine</a:t>
            </a:r>
            <a:endParaRPr sz="1200"/>
          </a:p>
        </p:txBody>
      </p:sp>
      <p:sp>
        <p:nvSpPr>
          <p:cNvPr id="549" name="Google Shape;549;p8"/>
          <p:cNvSpPr/>
          <p:nvPr/>
        </p:nvSpPr>
        <p:spPr>
          <a:xfrm>
            <a:off x="4828010" y="4319310"/>
            <a:ext cx="183743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1 microfibre* or disposable cloth to clean and disinfect</a:t>
            </a:r>
            <a:endParaRPr/>
          </a:p>
        </p:txBody>
      </p:sp>
      <p:sp>
        <p:nvSpPr>
          <p:cNvPr id="550" name="Google Shape;550;p8"/>
          <p:cNvSpPr/>
          <p:nvPr/>
        </p:nvSpPr>
        <p:spPr>
          <a:xfrm>
            <a:off x="4828010" y="5157859"/>
            <a:ext cx="194251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1 microfibre* disposable cloth to rinse</a:t>
            </a:r>
            <a:endParaRPr/>
          </a:p>
        </p:txBody>
      </p:sp>
      <p:sp>
        <p:nvSpPr>
          <p:cNvPr id="551" name="Google Shape;551;p8"/>
          <p:cNvSpPr/>
          <p:nvPr/>
        </p:nvSpPr>
        <p:spPr>
          <a:xfrm>
            <a:off x="4268076" y="5957242"/>
            <a:ext cx="2351361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* Use a different microfibre cloth colour from your current daily cleaning process for the enhanced cleaning </a:t>
            </a:r>
            <a:endParaRPr b="1" sz="11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8"/>
          <p:cNvSpPr/>
          <p:nvPr/>
        </p:nvSpPr>
        <p:spPr>
          <a:xfrm rot="-1044672">
            <a:off x="4263186" y="4442590"/>
            <a:ext cx="428699" cy="428699"/>
          </a:xfrm>
          <a:prstGeom prst="rect">
            <a:avLst/>
          </a:prstGeom>
          <a:solidFill>
            <a:srgbClr val="FEE599"/>
          </a:solidFill>
          <a:ln cap="flat" cmpd="sng" w="12700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8"/>
          <p:cNvSpPr/>
          <p:nvPr/>
        </p:nvSpPr>
        <p:spPr>
          <a:xfrm rot="-1044672">
            <a:off x="4322394" y="5267520"/>
            <a:ext cx="428699" cy="428699"/>
          </a:xfrm>
          <a:prstGeom prst="rect">
            <a:avLst/>
          </a:prstGeom>
          <a:solidFill>
            <a:srgbClr val="8DA9DB"/>
          </a:solidFill>
          <a:ln cap="flat" cmpd="sng" w="12700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8"/>
          <p:cNvSpPr/>
          <p:nvPr/>
        </p:nvSpPr>
        <p:spPr>
          <a:xfrm>
            <a:off x="4801280" y="3292682"/>
            <a:ext cx="3053582" cy="824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Short contact time</a:t>
            </a:r>
            <a:endParaRPr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Char char="›"/>
            </a:pPr>
            <a:r>
              <a:rPr lang="en-US">
                <a:solidFill>
                  <a:srgbClr val="767978"/>
                </a:solidFill>
              </a:rPr>
              <a:t>Correct dosing</a:t>
            </a:r>
            <a:endParaRPr>
              <a:solidFill>
                <a:srgbClr val="767978"/>
              </a:solidFill>
            </a:endParaRPr>
          </a:p>
          <a:p>
            <a:pPr indent="-171450" lvl="0" marL="17145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Perfume free</a:t>
            </a:r>
            <a:endParaRPr/>
          </a:p>
          <a:p>
            <a:pPr indent="-171450" lvl="0" marL="17145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Calibri"/>
              <a:buChar char="›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Effective against SARS-CoV-2</a:t>
            </a:r>
            <a:endParaRPr/>
          </a:p>
        </p:txBody>
      </p:sp>
      <p:pic>
        <p:nvPicPr>
          <p:cNvPr id="555" name="Google Shape;555;p8"/>
          <p:cNvPicPr preferRelativeResize="0"/>
          <p:nvPr/>
        </p:nvPicPr>
        <p:blipFill rotWithShape="1">
          <a:blip r:embed="rId7">
            <a:alphaModFix/>
          </a:blip>
          <a:srcRect b="16282" l="0" r="0" t="0"/>
          <a:stretch/>
        </p:blipFill>
        <p:spPr>
          <a:xfrm>
            <a:off x="383300" y="3419675"/>
            <a:ext cx="658375" cy="30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52025" y="3375925"/>
            <a:ext cx="609050" cy="303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9"/>
          <p:cNvSpPr txBox="1"/>
          <p:nvPr/>
        </p:nvSpPr>
        <p:spPr>
          <a:xfrm>
            <a:off x="1763485" y="1607682"/>
            <a:ext cx="9274629" cy="583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FITNESS AREA - DISINFECTION</a:t>
            </a:r>
            <a:endParaRPr b="1" sz="28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9"/>
          <p:cNvSpPr/>
          <p:nvPr/>
        </p:nvSpPr>
        <p:spPr>
          <a:xfrm flipH="1" rot="10800000">
            <a:off x="-1" y="2364196"/>
            <a:ext cx="12801600" cy="101366"/>
          </a:xfrm>
          <a:prstGeom prst="rect">
            <a:avLst/>
          </a:prstGeom>
          <a:solidFill>
            <a:srgbClr val="D8672F"/>
          </a:solidFill>
          <a:ln>
            <a:noFill/>
          </a:ln>
        </p:spPr>
        <p:txBody>
          <a:bodyPr anchorCtr="0" anchor="ctr" bIns="44300" lIns="88625" spcFirstLastPara="1" rIns="88625" wrap="square" tIns="44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3" name="Google Shape;563;p9"/>
          <p:cNvGrpSpPr/>
          <p:nvPr/>
        </p:nvGrpSpPr>
        <p:grpSpPr>
          <a:xfrm>
            <a:off x="5445604" y="599204"/>
            <a:ext cx="1972491" cy="734156"/>
            <a:chOff x="5068389" y="398410"/>
            <a:chExt cx="2744206" cy="1021387"/>
          </a:xfrm>
        </p:grpSpPr>
        <p:pic>
          <p:nvPicPr>
            <p:cNvPr id="564" name="Google Shape;564;p9"/>
            <p:cNvPicPr preferRelativeResize="0"/>
            <p:nvPr/>
          </p:nvPicPr>
          <p:blipFill rotWithShape="1">
            <a:blip r:embed="rId3">
              <a:alphaModFix/>
            </a:blip>
            <a:srcRect b="0" l="0" r="50000" t="0"/>
            <a:stretch/>
          </p:blipFill>
          <p:spPr>
            <a:xfrm>
              <a:off x="5068389" y="398410"/>
              <a:ext cx="1045029" cy="102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GB_div_diversey_holding_shape_small.eps" id="565" name="Google Shape;565;p9"/>
            <p:cNvPicPr preferRelativeResize="0"/>
            <p:nvPr/>
          </p:nvPicPr>
          <p:blipFill rotWithShape="1">
            <a:blip r:embed="rId4">
              <a:alphaModFix/>
            </a:blip>
            <a:srcRect b="26919" l="21521" r="19199" t="27071"/>
            <a:stretch/>
          </p:blipFill>
          <p:spPr>
            <a:xfrm>
              <a:off x="6640204" y="577161"/>
              <a:ext cx="1172391" cy="6638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66" name="Google Shape;566;p9"/>
            <p:cNvCxnSpPr/>
            <p:nvPr/>
          </p:nvCxnSpPr>
          <p:spPr>
            <a:xfrm>
              <a:off x="6400801" y="647878"/>
              <a:ext cx="0" cy="522449"/>
            </a:xfrm>
            <a:prstGeom prst="straightConnector1">
              <a:avLst/>
            </a:prstGeom>
            <a:noFill/>
            <a:ln cap="flat" cmpd="sng" w="9525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67" name="Google Shape;567;p9"/>
          <p:cNvSpPr/>
          <p:nvPr/>
        </p:nvSpPr>
        <p:spPr>
          <a:xfrm>
            <a:off x="644694" y="2774825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KEY TOUCHPOINTS</a:t>
            </a:r>
            <a:endParaRPr/>
          </a:p>
        </p:txBody>
      </p:sp>
      <p:sp>
        <p:nvSpPr>
          <p:cNvPr id="568" name="Google Shape;568;p9"/>
          <p:cNvSpPr/>
          <p:nvPr/>
        </p:nvSpPr>
        <p:spPr>
          <a:xfrm>
            <a:off x="4173899" y="2774825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PRODUCT</a:t>
            </a:r>
            <a:endParaRPr/>
          </a:p>
        </p:txBody>
      </p:sp>
      <p:cxnSp>
        <p:nvCxnSpPr>
          <p:cNvPr id="569" name="Google Shape;569;p9"/>
          <p:cNvCxnSpPr/>
          <p:nvPr/>
        </p:nvCxnSpPr>
        <p:spPr>
          <a:xfrm>
            <a:off x="629288" y="3152567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9"/>
          <p:cNvCxnSpPr/>
          <p:nvPr/>
        </p:nvCxnSpPr>
        <p:spPr>
          <a:xfrm>
            <a:off x="4266703" y="3153287"/>
            <a:ext cx="2377293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1" name="Google Shape;571;p9"/>
          <p:cNvSpPr/>
          <p:nvPr/>
        </p:nvSpPr>
        <p:spPr>
          <a:xfrm>
            <a:off x="4367302" y="7215531"/>
            <a:ext cx="269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CLEANING PROCESS</a:t>
            </a:r>
            <a:endParaRPr/>
          </a:p>
        </p:txBody>
      </p:sp>
      <p:cxnSp>
        <p:nvCxnSpPr>
          <p:cNvPr id="572" name="Google Shape;572;p9"/>
          <p:cNvCxnSpPr/>
          <p:nvPr/>
        </p:nvCxnSpPr>
        <p:spPr>
          <a:xfrm>
            <a:off x="4432038" y="7601445"/>
            <a:ext cx="5409300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3" name="Google Shape;573;p9"/>
          <p:cNvSpPr/>
          <p:nvPr/>
        </p:nvSpPr>
        <p:spPr>
          <a:xfrm>
            <a:off x="4371724" y="7674767"/>
            <a:ext cx="77616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 &amp; put on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Clean the key touchpoints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Dispose of dirty cloths in the laundry bag 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Discard used gloves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67978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Wash hands</a:t>
            </a:r>
            <a:endParaRPr/>
          </a:p>
        </p:txBody>
      </p:sp>
      <p:sp>
        <p:nvSpPr>
          <p:cNvPr id="574" name="Google Shape;574;p9"/>
          <p:cNvSpPr/>
          <p:nvPr/>
        </p:nvSpPr>
        <p:spPr>
          <a:xfrm>
            <a:off x="685799" y="9119434"/>
            <a:ext cx="1143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Check PIS, SDS for detailed information http://sds.diversey.com | Use biocides safely. Always read the label and product information before use </a:t>
            </a:r>
            <a:endParaRPr/>
          </a:p>
        </p:txBody>
      </p:sp>
      <p:sp>
        <p:nvSpPr>
          <p:cNvPr id="575" name="Google Shape;575;p9"/>
          <p:cNvSpPr/>
          <p:nvPr/>
        </p:nvSpPr>
        <p:spPr>
          <a:xfrm>
            <a:off x="684922" y="7483217"/>
            <a:ext cx="26925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WHEN TO DO IT</a:t>
            </a:r>
            <a:endParaRPr/>
          </a:p>
        </p:txBody>
      </p:sp>
      <p:cxnSp>
        <p:nvCxnSpPr>
          <p:cNvPr id="576" name="Google Shape;576;p9"/>
          <p:cNvCxnSpPr/>
          <p:nvPr/>
        </p:nvCxnSpPr>
        <p:spPr>
          <a:xfrm>
            <a:off x="802787" y="7828269"/>
            <a:ext cx="2024209" cy="0"/>
          </a:xfrm>
          <a:prstGeom prst="straightConnector1">
            <a:avLst/>
          </a:prstGeom>
          <a:noFill/>
          <a:ln cap="flat" cmpd="sng" w="9525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7" name="Google Shape;577;p9"/>
          <p:cNvSpPr/>
          <p:nvPr/>
        </p:nvSpPr>
        <p:spPr>
          <a:xfrm>
            <a:off x="1430946" y="8015192"/>
            <a:ext cx="1919009" cy="73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rPr>
              <a:t>Every hour</a:t>
            </a:r>
            <a:endParaRPr b="1" sz="1400">
              <a:solidFill>
                <a:srgbClr val="7679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8" name="Google Shape;578;p9"/>
          <p:cNvGrpSpPr/>
          <p:nvPr/>
        </p:nvGrpSpPr>
        <p:grpSpPr>
          <a:xfrm>
            <a:off x="668244" y="8029236"/>
            <a:ext cx="658368" cy="670451"/>
            <a:chOff x="4046181" y="5883345"/>
            <a:chExt cx="658368" cy="670451"/>
          </a:xfrm>
        </p:grpSpPr>
        <p:sp>
          <p:nvSpPr>
            <p:cNvPr id="579" name="Google Shape;579;p9"/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0" name="Google Shape;580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1" name="Google Shape;581;p9"/>
          <p:cNvSpPr/>
          <p:nvPr/>
        </p:nvSpPr>
        <p:spPr>
          <a:xfrm>
            <a:off x="8079613" y="5948054"/>
            <a:ext cx="480060" cy="248365"/>
          </a:xfrm>
          <a:prstGeom prst="rect">
            <a:avLst/>
          </a:prstGeom>
          <a:noFill/>
          <a:ln>
            <a:noFill/>
          </a:ln>
        </p:spPr>
        <p:txBody>
          <a:bodyPr anchorCtr="0" anchor="t" bIns="48000" lIns="96000" spcFirstLastPara="1" rIns="96000" wrap="square" tIns="4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2" name="Google Shape;582;p9"/>
          <p:cNvGrpSpPr/>
          <p:nvPr/>
        </p:nvGrpSpPr>
        <p:grpSpPr>
          <a:xfrm>
            <a:off x="7354270" y="2622495"/>
            <a:ext cx="5181734" cy="4734789"/>
            <a:chOff x="3081338" y="1181547"/>
            <a:chExt cx="6081086" cy="5214876"/>
          </a:xfrm>
        </p:grpSpPr>
        <p:grpSp>
          <p:nvGrpSpPr>
            <p:cNvPr id="583" name="Google Shape;583;p9"/>
            <p:cNvGrpSpPr/>
            <p:nvPr/>
          </p:nvGrpSpPr>
          <p:grpSpPr>
            <a:xfrm>
              <a:off x="3081338" y="1181547"/>
              <a:ext cx="6081086" cy="5214876"/>
              <a:chOff x="3081338" y="1181547"/>
              <a:chExt cx="6081086" cy="5214876"/>
            </a:xfrm>
          </p:grpSpPr>
          <p:grpSp>
            <p:nvGrpSpPr>
              <p:cNvPr id="584" name="Google Shape;584;p9"/>
              <p:cNvGrpSpPr/>
              <p:nvPr/>
            </p:nvGrpSpPr>
            <p:grpSpPr>
              <a:xfrm>
                <a:off x="3081338" y="1181547"/>
                <a:ext cx="6081086" cy="5214876"/>
                <a:chOff x="3081338" y="1181547"/>
                <a:chExt cx="6081086" cy="5214876"/>
              </a:xfrm>
            </p:grpSpPr>
            <p:pic>
              <p:nvPicPr>
                <p:cNvPr id="585" name="Google Shape;585;p9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081338" y="1181547"/>
                  <a:ext cx="6081086" cy="52148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86" name="Google Shape;586;p9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3738536" y="5283643"/>
                  <a:ext cx="77867" cy="7786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587" name="Google Shape;587;p9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3737550" y="5291145"/>
                <a:ext cx="66948" cy="669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88" name="Google Shape;588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726113" y="5277489"/>
              <a:ext cx="87910" cy="879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9"/>
          <p:cNvGrpSpPr/>
          <p:nvPr/>
        </p:nvGrpSpPr>
        <p:grpSpPr>
          <a:xfrm>
            <a:off x="485556" y="3227561"/>
            <a:ext cx="3470167" cy="3666102"/>
            <a:chOff x="9123376" y="1890216"/>
            <a:chExt cx="3010567" cy="2790573"/>
          </a:xfrm>
        </p:grpSpPr>
        <p:sp>
          <p:nvSpPr>
            <p:cNvPr id="590" name="Google Shape;590;p9"/>
            <p:cNvSpPr txBox="1"/>
            <p:nvPr/>
          </p:nvSpPr>
          <p:spPr>
            <a:xfrm>
              <a:off x="9626730" y="2026180"/>
              <a:ext cx="962584" cy="421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All handles</a:t>
              </a:r>
              <a:b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(not only doors)</a:t>
              </a:r>
              <a:endParaRPr/>
            </a:p>
          </p:txBody>
        </p:sp>
        <p:sp>
          <p:nvSpPr>
            <p:cNvPr id="591" name="Google Shape;591;p9"/>
            <p:cNvSpPr txBox="1"/>
            <p:nvPr/>
          </p:nvSpPr>
          <p:spPr>
            <a:xfrm>
              <a:off x="9634602" y="2640577"/>
              <a:ext cx="822900" cy="18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Switches</a:t>
              </a:r>
              <a:endParaRPr/>
            </a:p>
          </p:txBody>
        </p:sp>
        <p:sp>
          <p:nvSpPr>
            <p:cNvPr id="592" name="Google Shape;592;p9"/>
            <p:cNvSpPr txBox="1"/>
            <p:nvPr/>
          </p:nvSpPr>
          <p:spPr>
            <a:xfrm>
              <a:off x="9626738" y="3136703"/>
              <a:ext cx="1080600" cy="3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Dispensers </a:t>
              </a:r>
              <a:r>
                <a:rPr lang="en-US" sz="11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(loaded, in good order, clean)</a:t>
              </a:r>
              <a:endParaRPr sz="1100"/>
            </a:p>
          </p:txBody>
        </p:sp>
        <p:sp>
          <p:nvSpPr>
            <p:cNvPr id="593" name="Google Shape;593;p9"/>
            <p:cNvSpPr txBox="1"/>
            <p:nvPr/>
          </p:nvSpPr>
          <p:spPr>
            <a:xfrm>
              <a:off x="9634602" y="4293620"/>
              <a:ext cx="982500" cy="30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Water taps </a:t>
              </a:r>
              <a:endParaRPr/>
            </a:p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and sink</a:t>
              </a:r>
              <a:endParaRPr/>
            </a:p>
          </p:txBody>
        </p:sp>
        <p:pic>
          <p:nvPicPr>
            <p:cNvPr id="594" name="Google Shape;594;p9"/>
            <p:cNvPicPr preferRelativeResize="0"/>
            <p:nvPr/>
          </p:nvPicPr>
          <p:blipFill rotWithShape="1">
            <a:blip r:embed="rId10">
              <a:alphaModFix/>
            </a:blip>
            <a:srcRect b="53486" l="83495" r="11341" t="19099"/>
            <a:stretch/>
          </p:blipFill>
          <p:spPr>
            <a:xfrm>
              <a:off x="10609127" y="3144041"/>
              <a:ext cx="572960" cy="1514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9"/>
            <p:cNvPicPr preferRelativeResize="0"/>
            <p:nvPr/>
          </p:nvPicPr>
          <p:blipFill rotWithShape="1">
            <a:blip r:embed="rId11">
              <a:alphaModFix/>
            </a:blip>
            <a:srcRect b="30281" l="0" r="0" t="0"/>
            <a:stretch/>
          </p:blipFill>
          <p:spPr>
            <a:xfrm>
              <a:off x="9123376" y="1890216"/>
              <a:ext cx="646113" cy="2790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9"/>
            <p:cNvPicPr preferRelativeResize="0"/>
            <p:nvPr/>
          </p:nvPicPr>
          <p:blipFill rotWithShape="1">
            <a:blip r:embed="rId11">
              <a:alphaModFix/>
            </a:blip>
            <a:srcRect b="-1300" l="0" r="0" t="70873"/>
            <a:stretch/>
          </p:blipFill>
          <p:spPr>
            <a:xfrm>
              <a:off x="10524955" y="1909493"/>
              <a:ext cx="646113" cy="117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7" name="Google Shape;597;p9"/>
            <p:cNvSpPr txBox="1"/>
            <p:nvPr/>
          </p:nvSpPr>
          <p:spPr>
            <a:xfrm>
              <a:off x="11083296" y="2080772"/>
              <a:ext cx="1050647" cy="187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Washrooms</a:t>
              </a:r>
              <a:endParaRPr/>
            </a:p>
          </p:txBody>
        </p:sp>
        <p:sp>
          <p:nvSpPr>
            <p:cNvPr id="598" name="Google Shape;598;p9"/>
            <p:cNvSpPr txBox="1"/>
            <p:nvPr/>
          </p:nvSpPr>
          <p:spPr>
            <a:xfrm>
              <a:off x="11100767" y="2566492"/>
              <a:ext cx="9630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Machine handles and seats</a:t>
              </a:r>
              <a:endParaRPr/>
            </a:p>
          </p:txBody>
        </p:sp>
        <p:sp>
          <p:nvSpPr>
            <p:cNvPr id="599" name="Google Shape;599;p9"/>
            <p:cNvSpPr txBox="1"/>
            <p:nvPr/>
          </p:nvSpPr>
          <p:spPr>
            <a:xfrm>
              <a:off x="11069649" y="3200989"/>
              <a:ext cx="1025100" cy="18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Rubbish bin</a:t>
              </a:r>
              <a:endParaRPr/>
            </a:p>
          </p:txBody>
        </p:sp>
        <p:sp>
          <p:nvSpPr>
            <p:cNvPr id="600" name="Google Shape;600;p9"/>
            <p:cNvSpPr txBox="1"/>
            <p:nvPr/>
          </p:nvSpPr>
          <p:spPr>
            <a:xfrm>
              <a:off x="11083297" y="3751308"/>
              <a:ext cx="724800" cy="18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Lockers</a:t>
              </a:r>
              <a:endParaRPr/>
            </a:p>
          </p:txBody>
        </p:sp>
        <p:sp>
          <p:nvSpPr>
            <p:cNvPr id="601" name="Google Shape;601;p9"/>
            <p:cNvSpPr txBox="1"/>
            <p:nvPr/>
          </p:nvSpPr>
          <p:spPr>
            <a:xfrm>
              <a:off x="11083297" y="4267264"/>
              <a:ext cx="963000" cy="30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Sauna &amp; hammam</a:t>
              </a: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9701477" y="3877536"/>
              <a:ext cx="159457" cy="24622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9"/>
            <p:cNvSpPr txBox="1"/>
            <p:nvPr/>
          </p:nvSpPr>
          <p:spPr>
            <a:xfrm>
              <a:off x="9657320" y="3690447"/>
              <a:ext cx="901500" cy="30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Water fountain</a:t>
              </a:r>
              <a:endParaRPr/>
            </a:p>
          </p:txBody>
        </p:sp>
      </p:grpSp>
      <p:grpSp>
        <p:nvGrpSpPr>
          <p:cNvPr id="604" name="Google Shape;604;p9"/>
          <p:cNvGrpSpPr/>
          <p:nvPr/>
        </p:nvGrpSpPr>
        <p:grpSpPr>
          <a:xfrm>
            <a:off x="4248578" y="3370775"/>
            <a:ext cx="3202527" cy="2511940"/>
            <a:chOff x="4597297" y="3356577"/>
            <a:chExt cx="3202527" cy="2511940"/>
          </a:xfrm>
        </p:grpSpPr>
        <p:sp>
          <p:nvSpPr>
            <p:cNvPr id="605" name="Google Shape;605;p9"/>
            <p:cNvSpPr/>
            <p:nvPr/>
          </p:nvSpPr>
          <p:spPr>
            <a:xfrm>
              <a:off x="5177410" y="3376984"/>
              <a:ext cx="2622414" cy="7817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Short contact time</a:t>
              </a:r>
              <a:endParaRPr/>
            </a:p>
            <a:p>
              <a:pPr indent="-171450" lvl="0" marL="171450" marR="0" rtl="0" algn="l">
                <a:spcBef>
                  <a:spcPts val="280"/>
                </a:spcBef>
                <a:spcAft>
                  <a:spcPts val="0"/>
                </a:spcAft>
                <a:buClr>
                  <a:srgbClr val="767978"/>
                </a:buClr>
                <a:buSzPts val="1400"/>
                <a:buFont typeface="Calibri"/>
                <a:buChar char="›"/>
              </a:pPr>
              <a:r>
                <a:rPr lang="en-US" sz="1400">
                  <a:solidFill>
                    <a:srgbClr val="767978"/>
                  </a:solidFill>
                  <a:latin typeface="Arial"/>
                  <a:ea typeface="Arial"/>
                  <a:cs typeface="Arial"/>
                  <a:sym typeface="Arial"/>
                </a:rPr>
                <a:t>Effective against  SARS-CoV-2</a:t>
              </a:r>
              <a:endParaRPr/>
            </a:p>
          </p:txBody>
        </p:sp>
        <p:grpSp>
          <p:nvGrpSpPr>
            <p:cNvPr id="606" name="Google Shape;606;p9"/>
            <p:cNvGrpSpPr/>
            <p:nvPr/>
          </p:nvGrpSpPr>
          <p:grpSpPr>
            <a:xfrm>
              <a:off x="4607253" y="3356577"/>
              <a:ext cx="569740" cy="781026"/>
              <a:chOff x="6778698" y="5813279"/>
              <a:chExt cx="569740" cy="781026"/>
            </a:xfrm>
          </p:grpSpPr>
          <p:sp>
            <p:nvSpPr>
              <p:cNvPr id="607" name="Google Shape;607;p9"/>
              <p:cNvSpPr/>
              <p:nvPr/>
            </p:nvSpPr>
            <p:spPr>
              <a:xfrm>
                <a:off x="6778698" y="5813279"/>
                <a:ext cx="458390" cy="701754"/>
              </a:xfrm>
              <a:custGeom>
                <a:rect b="b" l="l" r="r" t="t"/>
                <a:pathLst>
                  <a:path extrusionOk="0" h="1268" w="828">
                    <a:moveTo>
                      <a:pt x="11" y="150"/>
                    </a:moveTo>
                    <a:lnTo>
                      <a:pt x="11" y="150"/>
                    </a:lnTo>
                    <a:lnTo>
                      <a:pt x="0" y="301"/>
                    </a:lnTo>
                    <a:lnTo>
                      <a:pt x="0" y="1078"/>
                    </a:lnTo>
                    <a:cubicBezTo>
                      <a:pt x="0" y="1095"/>
                      <a:pt x="3" y="1111"/>
                      <a:pt x="7" y="1128"/>
                    </a:cubicBezTo>
                    <a:lnTo>
                      <a:pt x="26" y="1203"/>
                    </a:lnTo>
                    <a:cubicBezTo>
                      <a:pt x="36" y="1241"/>
                      <a:pt x="71" y="1268"/>
                      <a:pt x="110" y="1268"/>
                    </a:cubicBezTo>
                    <a:lnTo>
                      <a:pt x="712" y="1268"/>
                    </a:lnTo>
                    <a:cubicBezTo>
                      <a:pt x="751" y="1268"/>
                      <a:pt x="785" y="1242"/>
                      <a:pt x="796" y="1206"/>
                    </a:cubicBezTo>
                    <a:lnTo>
                      <a:pt x="819" y="1126"/>
                    </a:lnTo>
                    <a:cubicBezTo>
                      <a:pt x="825" y="1107"/>
                      <a:pt x="828" y="1088"/>
                      <a:pt x="828" y="1069"/>
                    </a:cubicBezTo>
                    <a:lnTo>
                      <a:pt x="828" y="315"/>
                    </a:lnTo>
                    <a:cubicBezTo>
                      <a:pt x="828" y="306"/>
                      <a:pt x="827" y="297"/>
                      <a:pt x="825" y="288"/>
                    </a:cubicBezTo>
                    <a:lnTo>
                      <a:pt x="802" y="177"/>
                    </a:lnTo>
                    <a:cubicBezTo>
                      <a:pt x="800" y="165"/>
                      <a:pt x="796" y="154"/>
                      <a:pt x="790" y="143"/>
                    </a:cubicBezTo>
                    <a:lnTo>
                      <a:pt x="743" y="52"/>
                    </a:lnTo>
                    <a:cubicBezTo>
                      <a:pt x="730" y="26"/>
                      <a:pt x="703" y="10"/>
                      <a:pt x="674" y="10"/>
                    </a:cubicBezTo>
                    <a:lnTo>
                      <a:pt x="360" y="10"/>
                    </a:lnTo>
                    <a:cubicBezTo>
                      <a:pt x="333" y="10"/>
                      <a:pt x="308" y="24"/>
                      <a:pt x="294" y="47"/>
                    </a:cubicBezTo>
                    <a:lnTo>
                      <a:pt x="256" y="106"/>
                    </a:lnTo>
                    <a:cubicBezTo>
                      <a:pt x="253" y="112"/>
                      <a:pt x="245" y="111"/>
                      <a:pt x="242" y="105"/>
                    </a:cubicBezTo>
                    <a:lnTo>
                      <a:pt x="215" y="53"/>
                    </a:lnTo>
                    <a:lnTo>
                      <a:pt x="215" y="0"/>
                    </a:lnTo>
                    <a:lnTo>
                      <a:pt x="43" y="0"/>
                    </a:lnTo>
                    <a:lnTo>
                      <a:pt x="43" y="41"/>
                    </a:lnTo>
                    <a:cubicBezTo>
                      <a:pt x="43" y="51"/>
                      <a:pt x="41" y="60"/>
                      <a:pt x="38" y="69"/>
                    </a:cubicBezTo>
                    <a:lnTo>
                      <a:pt x="21" y="110"/>
                    </a:lnTo>
                    <a:cubicBezTo>
                      <a:pt x="16" y="123"/>
                      <a:pt x="12" y="136"/>
                      <a:pt x="11" y="150"/>
                    </a:cubicBezTo>
                    <a:lnTo>
                      <a:pt x="11" y="15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9"/>
              <p:cNvSpPr/>
              <p:nvPr/>
            </p:nvSpPr>
            <p:spPr>
              <a:xfrm>
                <a:off x="6982056" y="5844948"/>
                <a:ext cx="171688" cy="60008"/>
              </a:xfrm>
              <a:custGeom>
                <a:rect b="b" l="l" r="r" t="t"/>
                <a:pathLst>
                  <a:path extrusionOk="0" h="109" w="312">
                    <a:moveTo>
                      <a:pt x="257" y="109"/>
                    </a:moveTo>
                    <a:lnTo>
                      <a:pt x="257" y="109"/>
                    </a:lnTo>
                    <a:lnTo>
                      <a:pt x="54" y="109"/>
                    </a:lnTo>
                    <a:cubicBezTo>
                      <a:pt x="24" y="109"/>
                      <a:pt x="0" y="85"/>
                      <a:pt x="0" y="55"/>
                    </a:cubicBezTo>
                    <a:lnTo>
                      <a:pt x="0" y="55"/>
                    </a:lnTo>
                    <a:cubicBezTo>
                      <a:pt x="0" y="25"/>
                      <a:pt x="24" y="0"/>
                      <a:pt x="54" y="0"/>
                    </a:cubicBezTo>
                    <a:lnTo>
                      <a:pt x="257" y="0"/>
                    </a:lnTo>
                    <a:cubicBezTo>
                      <a:pt x="287" y="0"/>
                      <a:pt x="312" y="25"/>
                      <a:pt x="312" y="55"/>
                    </a:cubicBezTo>
                    <a:lnTo>
                      <a:pt x="312" y="55"/>
                    </a:lnTo>
                    <a:cubicBezTo>
                      <a:pt x="312" y="85"/>
                      <a:pt x="287" y="109"/>
                      <a:pt x="257" y="109"/>
                    </a:cubicBezTo>
                    <a:lnTo>
                      <a:pt x="257" y="109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9"/>
              <p:cNvSpPr/>
              <p:nvPr/>
            </p:nvSpPr>
            <p:spPr>
              <a:xfrm>
                <a:off x="6822036" y="5991634"/>
                <a:ext cx="371713" cy="418385"/>
              </a:xfrm>
              <a:custGeom>
                <a:rect b="b" l="l" r="r" t="t"/>
                <a:pathLst>
                  <a:path extrusionOk="0" h="757" w="672">
                    <a:moveTo>
                      <a:pt x="0" y="0"/>
                    </a:moveTo>
                    <a:lnTo>
                      <a:pt x="0" y="0"/>
                    </a:lnTo>
                    <a:lnTo>
                      <a:pt x="672" y="0"/>
                    </a:lnTo>
                    <a:lnTo>
                      <a:pt x="672" y="757"/>
                    </a:lnTo>
                    <a:lnTo>
                      <a:pt x="0" y="7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7679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8000" lIns="96000" spcFirstLastPara="1" rIns="96000" wrap="square" tIns="48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10" name="Google Shape;610;p9"/>
              <p:cNvGrpSpPr/>
              <p:nvPr/>
            </p:nvGrpSpPr>
            <p:grpSpPr>
              <a:xfrm>
                <a:off x="7125737" y="6072238"/>
                <a:ext cx="222701" cy="522067"/>
                <a:chOff x="2213604" y="2419742"/>
                <a:chExt cx="96838" cy="227013"/>
              </a:xfrm>
            </p:grpSpPr>
            <p:sp>
              <p:nvSpPr>
                <p:cNvPr id="611" name="Google Shape;611;p9"/>
                <p:cNvSpPr/>
                <p:nvPr/>
              </p:nvSpPr>
              <p:spPr>
                <a:xfrm>
                  <a:off x="2213604" y="2419742"/>
                  <a:ext cx="96838" cy="227013"/>
                </a:xfrm>
                <a:custGeom>
                  <a:rect b="b" l="l" r="r" t="t"/>
                  <a:pathLst>
                    <a:path extrusionOk="0" h="660" w="280">
                      <a:moveTo>
                        <a:pt x="200" y="82"/>
                      </a:moveTo>
                      <a:lnTo>
                        <a:pt x="200" y="82"/>
                      </a:lnTo>
                      <a:lnTo>
                        <a:pt x="256" y="94"/>
                      </a:lnTo>
                      <a:cubicBezTo>
                        <a:pt x="261" y="94"/>
                        <a:pt x="264" y="90"/>
                        <a:pt x="262" y="85"/>
                      </a:cubicBezTo>
                      <a:lnTo>
                        <a:pt x="224" y="13"/>
                      </a:lnTo>
                      <a:cubicBezTo>
                        <a:pt x="219" y="5"/>
                        <a:pt x="211" y="0"/>
                        <a:pt x="202" y="0"/>
                      </a:cubicBezTo>
                      <a:lnTo>
                        <a:pt x="28" y="0"/>
                      </a:lnTo>
                      <a:lnTo>
                        <a:pt x="28" y="48"/>
                      </a:lnTo>
                      <a:lnTo>
                        <a:pt x="63" y="48"/>
                      </a:lnTo>
                      <a:lnTo>
                        <a:pt x="63" y="65"/>
                      </a:lnTo>
                      <a:lnTo>
                        <a:pt x="2" y="164"/>
                      </a:lnTo>
                      <a:cubicBezTo>
                        <a:pt x="0" y="168"/>
                        <a:pt x="3" y="172"/>
                        <a:pt x="8" y="172"/>
                      </a:cubicBezTo>
                      <a:cubicBezTo>
                        <a:pt x="10" y="172"/>
                        <a:pt x="12" y="171"/>
                        <a:pt x="13" y="169"/>
                      </a:cubicBezTo>
                      <a:lnTo>
                        <a:pt x="96" y="65"/>
                      </a:lnTo>
                      <a:lnTo>
                        <a:pt x="122" y="80"/>
                      </a:lnTo>
                      <a:lnTo>
                        <a:pt x="125" y="127"/>
                      </a:lnTo>
                      <a:cubicBezTo>
                        <a:pt x="125" y="128"/>
                        <a:pt x="125" y="130"/>
                        <a:pt x="124" y="131"/>
                      </a:cubicBezTo>
                      <a:lnTo>
                        <a:pt x="112" y="152"/>
                      </a:lnTo>
                      <a:cubicBezTo>
                        <a:pt x="111" y="154"/>
                        <a:pt x="111" y="156"/>
                        <a:pt x="112" y="158"/>
                      </a:cubicBezTo>
                      <a:cubicBezTo>
                        <a:pt x="116" y="166"/>
                        <a:pt x="126" y="247"/>
                        <a:pt x="110" y="270"/>
                      </a:cubicBezTo>
                      <a:cubicBezTo>
                        <a:pt x="92" y="298"/>
                        <a:pt x="51" y="334"/>
                        <a:pt x="51" y="334"/>
                      </a:cubicBezTo>
                      <a:cubicBezTo>
                        <a:pt x="51" y="334"/>
                        <a:pt x="32" y="357"/>
                        <a:pt x="28" y="390"/>
                      </a:cubicBezTo>
                      <a:cubicBezTo>
                        <a:pt x="26" y="411"/>
                        <a:pt x="26" y="558"/>
                        <a:pt x="27" y="607"/>
                      </a:cubicBezTo>
                      <a:cubicBezTo>
                        <a:pt x="28" y="637"/>
                        <a:pt x="52" y="660"/>
                        <a:pt x="82" y="660"/>
                      </a:cubicBezTo>
                      <a:lnTo>
                        <a:pt x="226" y="660"/>
                      </a:lnTo>
                      <a:cubicBezTo>
                        <a:pt x="256" y="660"/>
                        <a:pt x="280" y="636"/>
                        <a:pt x="280" y="606"/>
                      </a:cubicBezTo>
                      <a:lnTo>
                        <a:pt x="280" y="382"/>
                      </a:lnTo>
                      <a:cubicBezTo>
                        <a:pt x="280" y="365"/>
                        <a:pt x="278" y="349"/>
                        <a:pt x="273" y="334"/>
                      </a:cubicBezTo>
                      <a:cubicBezTo>
                        <a:pt x="266" y="310"/>
                        <a:pt x="252" y="268"/>
                        <a:pt x="232" y="214"/>
                      </a:cubicBezTo>
                      <a:cubicBezTo>
                        <a:pt x="199" y="125"/>
                        <a:pt x="200" y="82"/>
                        <a:pt x="200" y="82"/>
                      </a:cubicBezTo>
                      <a:lnTo>
                        <a:pt x="200" y="8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612;p9"/>
                <p:cNvSpPr/>
                <p:nvPr/>
              </p:nvSpPr>
              <p:spPr>
                <a:xfrm>
                  <a:off x="2234242" y="2537217"/>
                  <a:ext cx="63500" cy="87313"/>
                </a:xfrm>
                <a:custGeom>
                  <a:rect b="b" l="l" r="r" t="t"/>
                  <a:pathLst>
                    <a:path extrusionOk="0" h="259" w="182">
                      <a:moveTo>
                        <a:pt x="117" y="0"/>
                      </a:moveTo>
                      <a:lnTo>
                        <a:pt x="117" y="0"/>
                      </a:lnTo>
                      <a:lnTo>
                        <a:pt x="152" y="0"/>
                      </a:lnTo>
                      <a:cubicBezTo>
                        <a:pt x="169" y="0"/>
                        <a:pt x="182" y="14"/>
                        <a:pt x="182" y="30"/>
                      </a:cubicBezTo>
                      <a:lnTo>
                        <a:pt x="182" y="227"/>
                      </a:lnTo>
                      <a:cubicBezTo>
                        <a:pt x="182" y="245"/>
                        <a:pt x="168" y="259"/>
                        <a:pt x="150" y="259"/>
                      </a:cubicBezTo>
                      <a:lnTo>
                        <a:pt x="32" y="259"/>
                      </a:lnTo>
                      <a:cubicBezTo>
                        <a:pt x="14" y="259"/>
                        <a:pt x="0" y="245"/>
                        <a:pt x="0" y="227"/>
                      </a:cubicBezTo>
                      <a:lnTo>
                        <a:pt x="0" y="118"/>
                      </a:lnTo>
                      <a:cubicBezTo>
                        <a:pt x="0" y="53"/>
                        <a:pt x="53" y="0"/>
                        <a:pt x="117" y="0"/>
                      </a:cubicBez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12700">
                  <a:solidFill>
                    <a:srgbClr val="76797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000" lIns="96000" spcFirstLastPara="1" rIns="96000" wrap="square" tIns="48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9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13" name="Google Shape;613;p9"/>
            <p:cNvSpPr/>
            <p:nvPr/>
          </p:nvSpPr>
          <p:spPr>
            <a:xfrm>
              <a:off x="5192255" y="4322208"/>
              <a:ext cx="24412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1 microfibre cloth or disposable cloth </a:t>
              </a:r>
              <a:r>
                <a:rPr b="1"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per zone</a:t>
              </a: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5198206" y="4914410"/>
              <a:ext cx="2441296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1 additional microfibre cloth of disposable cloth for </a:t>
              </a:r>
              <a:r>
                <a:rPr b="1"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outside</a:t>
              </a: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 of the </a:t>
              </a:r>
              <a:r>
                <a:rPr b="1"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toilet bowls </a:t>
              </a:r>
              <a:r>
                <a:rPr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and </a:t>
              </a:r>
              <a:r>
                <a:rPr b="1" lang="en-US" sz="1400">
                  <a:solidFill>
                    <a:srgbClr val="777A79"/>
                  </a:solidFill>
                  <a:latin typeface="Arial"/>
                  <a:ea typeface="Arial"/>
                  <a:cs typeface="Arial"/>
                  <a:sym typeface="Arial"/>
                </a:rPr>
                <a:t>urinals</a:t>
              </a: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 rot="-1044672">
              <a:off x="4651615" y="4339519"/>
              <a:ext cx="428699" cy="428699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9"/>
            <p:cNvSpPr/>
            <p:nvPr/>
          </p:nvSpPr>
          <p:spPr>
            <a:xfrm rot="-1044672">
              <a:off x="4675357" y="5174823"/>
              <a:ext cx="428699" cy="428699"/>
            </a:xfrm>
            <a:prstGeom prst="rect">
              <a:avLst/>
            </a:prstGeom>
            <a:solidFill>
              <a:srgbClr val="CC1243"/>
            </a:solidFill>
            <a:ln cap="flat" cmpd="sng" w="12700">
              <a:solidFill>
                <a:srgbClr val="7679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679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617;p9"/>
          <p:cNvSpPr txBox="1"/>
          <p:nvPr/>
        </p:nvSpPr>
        <p:spPr>
          <a:xfrm>
            <a:off x="4916316" y="5982157"/>
            <a:ext cx="230205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77A79"/>
                </a:solidFill>
                <a:latin typeface="Arial"/>
                <a:ea typeface="Arial"/>
                <a:cs typeface="Arial"/>
                <a:sym typeface="Arial"/>
              </a:rPr>
              <a:t>Wipes available for Guests in the Fitness Room</a:t>
            </a:r>
            <a:endParaRPr/>
          </a:p>
        </p:txBody>
      </p:sp>
      <p:sp>
        <p:nvSpPr>
          <p:cNvPr id="618" name="Google Shape;618;p9"/>
          <p:cNvSpPr/>
          <p:nvPr/>
        </p:nvSpPr>
        <p:spPr>
          <a:xfrm>
            <a:off x="4335446" y="6048020"/>
            <a:ext cx="390605" cy="555816"/>
          </a:xfrm>
          <a:prstGeom prst="can">
            <a:avLst>
              <a:gd fmla="val 15625" name="adj"/>
            </a:avLst>
          </a:prstGeom>
          <a:solidFill>
            <a:schemeClr val="lt1"/>
          </a:solidFill>
          <a:ln cap="flat" cmpd="sng" w="12700">
            <a:solidFill>
              <a:srgbClr val="7679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2020-04-29T14:18:26Z</dcterms:created>
  <dc:creator>Lefevre, Remi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0x0101001E6F97077C6F8D4A97C1820FC028A6AD</vt:lpwstr>
  </property>
</Properties>
</file>